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723" r:id="rId5"/>
  </p:sldMasterIdLst>
  <p:notesMasterIdLst>
    <p:notesMasterId r:id="rId17"/>
  </p:notesMasterIdLst>
  <p:handoutMasterIdLst>
    <p:handoutMasterId r:id="rId18"/>
  </p:handoutMasterIdLst>
  <p:sldIdLst>
    <p:sldId id="263" r:id="rId6"/>
    <p:sldId id="476" r:id="rId7"/>
    <p:sldId id="480" r:id="rId8"/>
    <p:sldId id="481" r:id="rId9"/>
    <p:sldId id="477" r:id="rId10"/>
    <p:sldId id="482" r:id="rId11"/>
    <p:sldId id="483" r:id="rId12"/>
    <p:sldId id="484" r:id="rId13"/>
    <p:sldId id="485" r:id="rId14"/>
    <p:sldId id="434" r:id="rId15"/>
    <p:sldId id="73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8C8C8"/>
    <a:srgbClr val="FF6600"/>
    <a:srgbClr val="D9D9D9"/>
    <a:srgbClr val="DF1F2E"/>
    <a:srgbClr val="FFCC66"/>
    <a:srgbClr val="6E9678"/>
    <a:srgbClr val="8B0109"/>
    <a:srgbClr val="A90314"/>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7" autoAdjust="0"/>
    <p:restoredTop sz="95057" autoAdjust="0"/>
  </p:normalViewPr>
  <p:slideViewPr>
    <p:cSldViewPr snapToGrid="0">
      <p:cViewPr varScale="1">
        <p:scale>
          <a:sx n="80" d="100"/>
          <a:sy n="80" d="100"/>
        </p:scale>
        <p:origin x="528" y="5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8" d="100"/>
          <a:sy n="98" d="100"/>
        </p:scale>
        <p:origin x="351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CF3383-DF08-4C90-8557-22EF3027DD43}" type="datetimeFigureOut">
              <a:rPr lang="en-US" smtClean="0"/>
              <a:t>3/18/2024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79305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D16557-6E8E-4D95-8DF3-2DE1590C714A}" type="datetimeFigureOut">
              <a:rPr lang="en-US" smtClean="0"/>
              <a:t>3/18/2024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A86D8-1D95-4DFF-A26B-8F86AC3AC58E}" type="slidenum">
              <a:rPr lang="en-US" smtClean="0"/>
              <a:t>‹#›</a:t>
            </a:fld>
            <a:endParaRPr lang="en-US"/>
          </a:p>
        </p:txBody>
      </p:sp>
    </p:spTree>
    <p:extLst>
      <p:ext uri="{BB962C8B-B14F-4D97-AF65-F5344CB8AC3E}">
        <p14:creationId xmlns:p14="http://schemas.microsoft.com/office/powerpoint/2010/main" val="153813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2</a:t>
            </a:fld>
            <a:endParaRPr lang="en-US"/>
          </a:p>
        </p:txBody>
      </p:sp>
    </p:spTree>
    <p:extLst>
      <p:ext uri="{BB962C8B-B14F-4D97-AF65-F5344CB8AC3E}">
        <p14:creationId xmlns:p14="http://schemas.microsoft.com/office/powerpoint/2010/main" val="2660555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BE46281-01EA-4C9C-8839-809DB05A41AA}" type="slidenum">
              <a:rPr lang="en-US">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42556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WSF holds, SP 0.8 </a:t>
            </a:r>
            <a:r>
              <a:rPr lang="en-US" dirty="0" err="1"/>
              <a:t>maf</a:t>
            </a:r>
            <a:r>
              <a:rPr lang="en-US" dirty="0"/>
              <a:t> , 7 </a:t>
            </a:r>
            <a:r>
              <a:rPr lang="en-US" dirty="0" err="1"/>
              <a:t>kcfs</a:t>
            </a:r>
            <a:r>
              <a:rPr lang="en-US" dirty="0"/>
              <a:t> bull trout min, July – Aug.</a:t>
            </a:r>
          </a:p>
        </p:txBody>
      </p:sp>
      <p:sp>
        <p:nvSpPr>
          <p:cNvPr id="4" name="Slide Number Placeholder 3"/>
          <p:cNvSpPr>
            <a:spLocks noGrp="1"/>
          </p:cNvSpPr>
          <p:nvPr>
            <p:ph type="sldNum" sz="quarter" idx="10"/>
          </p:nvPr>
        </p:nvSpPr>
        <p:spPr/>
        <p:txBody>
          <a:bodyPr/>
          <a:lstStyle/>
          <a:p>
            <a:pPr>
              <a:defRPr/>
            </a:pPr>
            <a:fld id="{4BE46281-01EA-4C9C-8839-809DB05A41AA}" type="slidenum">
              <a:rPr lang="en-US">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1299147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5</a:t>
            </a:fld>
            <a:endParaRPr lang="en-US"/>
          </a:p>
        </p:txBody>
      </p:sp>
    </p:spTree>
    <p:extLst>
      <p:ext uri="{BB962C8B-B14F-4D97-AF65-F5344CB8AC3E}">
        <p14:creationId xmlns:p14="http://schemas.microsoft.com/office/powerpoint/2010/main" val="743541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6</a:t>
            </a:fld>
            <a:endParaRPr lang="en-US"/>
          </a:p>
        </p:txBody>
      </p:sp>
    </p:spTree>
    <p:extLst>
      <p:ext uri="{BB962C8B-B14F-4D97-AF65-F5344CB8AC3E}">
        <p14:creationId xmlns:p14="http://schemas.microsoft.com/office/powerpoint/2010/main" val="790657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BE46281-01EA-4C9C-8839-809DB05A41AA}" type="slidenum">
              <a:rPr lang="en-US">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3061912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BE46281-01EA-4C9C-8839-809DB05A41AA}" type="slidenum">
              <a:rPr lang="en-US">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950453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BE46281-01EA-4C9C-8839-809DB05A41AA}" type="slidenum">
              <a:rPr lang="en-US">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1739860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11</a:t>
            </a:fld>
            <a:endParaRPr lang="en-US"/>
          </a:p>
        </p:txBody>
      </p:sp>
    </p:spTree>
    <p:extLst>
      <p:ext uri="{BB962C8B-B14F-4D97-AF65-F5344CB8AC3E}">
        <p14:creationId xmlns:p14="http://schemas.microsoft.com/office/powerpoint/2010/main" val="3821976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226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6551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7759814"/>
      </p:ext>
    </p:extLst>
  </p:cSld>
  <p:clrMapOvr>
    <a:masterClrMapping/>
  </p:clrMapOvr>
  <p:extLst>
    <p:ext uri="{DCECCB84-F9BA-43D5-87BE-67443E8EF086}">
      <p15:sldGuideLst xmlns:p15="http://schemas.microsoft.com/office/powerpoint/2012/main">
        <p15:guide id="1" orient="horz" pos="2328" userDrawn="1">
          <p15:clr>
            <a:srgbClr val="FBAE40"/>
          </p15:clr>
        </p15:guide>
        <p15:guide id="2" orient="horz" pos="2424" userDrawn="1">
          <p15:clr>
            <a:srgbClr val="FBAE40"/>
          </p15:clr>
        </p15:guide>
        <p15:guide id="3" pos="3888" userDrawn="1">
          <p15:clr>
            <a:srgbClr val="FBAE40"/>
          </p15:clr>
        </p15:guide>
        <p15:guide id="4" pos="37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11658600" cy="854075"/>
          </a:xfrm>
        </p:spPr>
        <p:txBody>
          <a:bodyPr/>
          <a:lstStyle>
            <a:lvl1pPr marL="0" indent="0">
              <a:defRPr>
                <a:solidFill>
                  <a:schemeClr val="tx1">
                    <a:lumMod val="75000"/>
                    <a:lumOff val="25000"/>
                  </a:schemeClr>
                </a:solidFill>
              </a:defRPr>
            </a:lvl1pPr>
          </a:lstStyle>
          <a:p>
            <a:pPr lvl="0"/>
            <a:r>
              <a:rPr lang="en-US" dirty="0"/>
              <a:t>Click to edit Master text styles</a:t>
            </a:r>
          </a:p>
        </p:txBody>
      </p:sp>
    </p:spTree>
    <p:extLst>
      <p:ext uri="{BB962C8B-B14F-4D97-AF65-F5344CB8AC3E}">
        <p14:creationId xmlns:p14="http://schemas.microsoft.com/office/powerpoint/2010/main" val="927311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a:t>Click to edit Master title style</a:t>
            </a:r>
          </a:p>
        </p:txBody>
      </p:sp>
    </p:spTree>
    <p:extLst>
      <p:ext uri="{BB962C8B-B14F-4D97-AF65-F5344CB8AC3E}">
        <p14:creationId xmlns:p14="http://schemas.microsoft.com/office/powerpoint/2010/main" val="225664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66700" y="2157413"/>
            <a:ext cx="11658600" cy="17986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5972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39277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446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94209" y="5394628"/>
            <a:ext cx="11822463"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ntent Placeholder 7"/>
          <p:cNvSpPr>
            <a:spLocks noGrp="1"/>
          </p:cNvSpPr>
          <p:nvPr>
            <p:ph sz="quarter" idx="12"/>
          </p:nvPr>
        </p:nvSpPr>
        <p:spPr>
          <a:xfrm>
            <a:off x="76200" y="66675"/>
            <a:ext cx="12020549" cy="679132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66700" y="169864"/>
            <a:ext cx="11658600" cy="919162"/>
          </a:xfrm>
        </p:spPr>
        <p:txBody>
          <a:bodyPr anchor="t"/>
          <a:lstStyle>
            <a:lvl1pPr algn="ctr">
              <a:defRPr/>
            </a:lvl1pPr>
          </a:lstStyle>
          <a:p>
            <a:r>
              <a:rPr lang="en-US"/>
              <a:t>Click to edit Master title style</a:t>
            </a:r>
          </a:p>
        </p:txBody>
      </p:sp>
    </p:spTree>
    <p:extLst>
      <p:ext uri="{BB962C8B-B14F-4D97-AF65-F5344CB8AC3E}">
        <p14:creationId xmlns:p14="http://schemas.microsoft.com/office/powerpoint/2010/main" val="1757340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Tree>
    <p:extLst>
      <p:ext uri="{BB962C8B-B14F-4D97-AF65-F5344CB8AC3E}">
        <p14:creationId xmlns:p14="http://schemas.microsoft.com/office/powerpoint/2010/main" val="220610108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solidFill>
              </a:rPr>
              <a:pPr algn="r">
                <a:spcBef>
                  <a:spcPct val="50000"/>
                </a:spcBef>
                <a:defRPr/>
              </a:pPr>
              <a:t>‹#›</a:t>
            </a:fld>
            <a:endParaRPr lang="en-US" sz="1000" b="0" baseline="0" dirty="0">
              <a:solidFill>
                <a:schemeClr val="tx2"/>
              </a:solidFill>
            </a:endParaRPr>
          </a:p>
        </p:txBody>
      </p:sp>
    </p:spTree>
    <p:extLst>
      <p:ext uri="{BB962C8B-B14F-4D97-AF65-F5344CB8AC3E}">
        <p14:creationId xmlns:p14="http://schemas.microsoft.com/office/powerpoint/2010/main" val="1961876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6700" y="1028700"/>
            <a:ext cx="11658600" cy="5600700"/>
          </a:xfrm>
        </p:spPr>
        <p:txBody>
          <a:bodyPr/>
          <a:lstStyle>
            <a:lvl1pPr marL="0" inden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965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solidFill>
              </a:rPr>
              <a:pPr algn="r">
                <a:spcBef>
                  <a:spcPct val="50000"/>
                </a:spcBef>
                <a:defRPr/>
              </a:pPr>
              <a:t>‹#›</a:t>
            </a:fld>
            <a:endParaRPr lang="en-US" sz="1000" b="0" baseline="0" dirty="0">
              <a:solidFill>
                <a:schemeClr val="tx2"/>
              </a:solidFill>
            </a:endParaRPr>
          </a:p>
        </p:txBody>
      </p:sp>
    </p:spTree>
    <p:extLst>
      <p:ext uri="{BB962C8B-B14F-4D97-AF65-F5344CB8AC3E}">
        <p14:creationId xmlns:p14="http://schemas.microsoft.com/office/powerpoint/2010/main" val="3249369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Tree>
    <p:extLst>
      <p:ext uri="{BB962C8B-B14F-4D97-AF65-F5344CB8AC3E}">
        <p14:creationId xmlns:p14="http://schemas.microsoft.com/office/powerpoint/2010/main" val="304047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182493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016"/>
            <a:ext cx="12190194" cy="6859016"/>
          </a:xfrm>
          <a:prstGeom prst="rect">
            <a:avLst/>
          </a:prstGeom>
        </p:spPr>
      </p:pic>
      <p:sp>
        <p:nvSpPr>
          <p:cNvPr id="14" name="Title 5"/>
          <p:cNvSpPr>
            <a:spLocks noGrp="1"/>
          </p:cNvSpPr>
          <p:nvPr>
            <p:ph type="title"/>
          </p:nvPr>
        </p:nvSpPr>
        <p:spPr>
          <a:xfrm>
            <a:off x="266700" y="260931"/>
            <a:ext cx="5821279"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148058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388" cy="6858000"/>
          </a:xfrm>
          <a:prstGeom prst="rect">
            <a:avLst/>
          </a:prstGeom>
        </p:spPr>
      </p:pic>
      <p:sp>
        <p:nvSpPr>
          <p:cNvPr id="3" name="Text Placeholder 2"/>
          <p:cNvSpPr>
            <a:spLocks noGrp="1"/>
          </p:cNvSpPr>
          <p:nvPr>
            <p:ph type="body" sz="quarter" idx="19"/>
          </p:nvPr>
        </p:nvSpPr>
        <p:spPr>
          <a:xfrm>
            <a:off x="381000" y="2059387"/>
            <a:ext cx="4867275" cy="3315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781697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6" name="TextBox 15"/>
          <p:cNvSpPr txBox="1"/>
          <p:nvPr userDrawn="1"/>
        </p:nvSpPr>
        <p:spPr>
          <a:xfrm>
            <a:off x="266700" y="5217495"/>
            <a:ext cx="4337105" cy="357790"/>
          </a:xfrm>
          <a:prstGeom prst="rect">
            <a:avLst/>
          </a:prstGeom>
          <a:noFill/>
        </p:spPr>
        <p:txBody>
          <a:bodyPr wrap="square" lIns="91440" tIns="0">
            <a:spAutoFit/>
          </a:bodyPr>
          <a:lstStyle/>
          <a:p>
            <a:r>
              <a:rPr lang="en-US" altLang="en-US" sz="675" i="1" dirty="0"/>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noFill/>
          </a:ln>
        </p:spPr>
        <p:txBody>
          <a:bodyPr/>
          <a:lstStyle>
            <a:lvl1pPr>
              <a:defRPr>
                <a:ln>
                  <a:noFill/>
                </a:ln>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1548599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5446713" y="6426200"/>
            <a:ext cx="977900" cy="241300"/>
          </a:xfrm>
          <a:prstGeom prst="rect">
            <a:avLst/>
          </a:prstGeom>
          <a:ln/>
        </p:spPr>
        <p:txBody>
          <a:bodyPr/>
          <a:lstStyle>
            <a:lvl1pPr>
              <a:defRPr/>
            </a:lvl1pPr>
          </a:lstStyle>
          <a:p>
            <a:pPr>
              <a:defRPr/>
            </a:pPr>
            <a:fld id="{9B9985EC-E7B3-4DA8-AFD0-768F557E0A4E}" type="slidenum">
              <a:rPr lang="en-US"/>
              <a:pPr>
                <a:defRPr/>
              </a:pPr>
              <a:t>‹#›</a:t>
            </a:fld>
            <a:endParaRPr lang="en-US"/>
          </a:p>
        </p:txBody>
      </p:sp>
    </p:spTree>
    <p:extLst>
      <p:ext uri="{BB962C8B-B14F-4D97-AF65-F5344CB8AC3E}">
        <p14:creationId xmlns:p14="http://schemas.microsoft.com/office/powerpoint/2010/main" val="22029664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xfrm>
            <a:off x="4876800" y="6381750"/>
            <a:ext cx="2844800" cy="476250"/>
          </a:xfrm>
          <a:prstGeom prst="rect">
            <a:avLst/>
          </a:prstGeom>
          <a:ln/>
        </p:spPr>
        <p:txBody>
          <a:bodyPr/>
          <a:lstStyle>
            <a:lvl1pPr>
              <a:defRPr/>
            </a:lvl1pPr>
          </a:lstStyle>
          <a:p>
            <a:pPr>
              <a:defRPr/>
            </a:pPr>
            <a:fld id="{FC489AB9-5F38-4F4E-A841-614A62570C23}" type="slidenum">
              <a:rPr lang="en-US"/>
              <a:pPr>
                <a:defRPr/>
              </a:pPr>
              <a:t>‹#›</a:t>
            </a:fld>
            <a:endParaRPr lang="en-US"/>
          </a:p>
        </p:txBody>
      </p:sp>
    </p:spTree>
    <p:extLst>
      <p:ext uri="{BB962C8B-B14F-4D97-AF65-F5344CB8AC3E}">
        <p14:creationId xmlns:p14="http://schemas.microsoft.com/office/powerpoint/2010/main" val="36142551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4DF7F7D-1C77-4A52-8E93-08317467B684}"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446713" y="6426200"/>
            <a:ext cx="977900" cy="241300"/>
          </a:xfrm>
          <a:prstGeom prst="rect">
            <a:avLst/>
          </a:prstGeom>
        </p:spPr>
        <p:txBody>
          <a:bodyPr/>
          <a:lstStyle/>
          <a:p>
            <a:fld id="{BC07D703-8BCE-435E-B8BB-5AFD97DB2AC4}" type="slidenum">
              <a:rPr lang="en-US" smtClean="0"/>
              <a:t>‹#›</a:t>
            </a:fld>
            <a:endParaRPr lang="en-US"/>
          </a:p>
        </p:txBody>
      </p:sp>
    </p:spTree>
    <p:extLst>
      <p:ext uri="{BB962C8B-B14F-4D97-AF65-F5344CB8AC3E}">
        <p14:creationId xmlns:p14="http://schemas.microsoft.com/office/powerpoint/2010/main" val="4206090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266700" y="1028700"/>
            <a:ext cx="11658599" cy="5600700"/>
          </a:xfr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4115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78831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Reference ONLY">
    <p:bg>
      <p:bgPr>
        <a:solidFill>
          <a:schemeClr val="bg1"/>
        </a:solidFill>
        <a:effectLst/>
      </p:bgPr>
    </p:bg>
    <p:spTree>
      <p:nvGrpSpPr>
        <p:cNvPr id="1" name=""/>
        <p:cNvGrpSpPr/>
        <p:nvPr/>
      </p:nvGrpSpPr>
      <p:grpSpPr>
        <a:xfrm>
          <a:off x="0" y="0"/>
          <a:ext cx="0" cy="0"/>
          <a:chOff x="0" y="0"/>
          <a:chExt cx="0" cy="0"/>
        </a:xfrm>
      </p:grpSpPr>
      <p:sp>
        <p:nvSpPr>
          <p:cNvPr id="22" name="TextBox 21"/>
          <p:cNvSpPr txBox="1"/>
          <p:nvPr userDrawn="1"/>
        </p:nvSpPr>
        <p:spPr>
          <a:xfrm>
            <a:off x="266700" y="1043608"/>
            <a:ext cx="5829300" cy="3001617"/>
          </a:xfrm>
          <a:prstGeom prst="rect">
            <a:avLst/>
          </a:prstGeom>
          <a:noFill/>
          <a:ln w="50800" cmpd="dbl">
            <a:solidFill>
              <a:schemeClr val="tx1"/>
            </a:solidFill>
          </a:ln>
        </p:spPr>
        <p:txBody>
          <a:bodyPr wrap="square" rtlCol="0" anchor="b" anchorCtr="0">
            <a:noAutofit/>
          </a:bodyPr>
          <a:lstStyle/>
          <a:p>
            <a:r>
              <a:rPr lang="en-US" dirty="0"/>
              <a:t>Use</a:t>
            </a:r>
            <a:r>
              <a:rPr lang="en-US" baseline="0" dirty="0"/>
              <a:t> for Standard Content Slide Colors</a:t>
            </a:r>
            <a:endParaRPr lang="en-US" dirty="0"/>
          </a:p>
        </p:txBody>
      </p:sp>
      <p:sp>
        <p:nvSpPr>
          <p:cNvPr id="2" name="TextBox 1"/>
          <p:cNvSpPr txBox="1"/>
          <p:nvPr userDrawn="1"/>
        </p:nvSpPr>
        <p:spPr>
          <a:xfrm>
            <a:off x="6096000" y="1043608"/>
            <a:ext cx="5829300" cy="3001617"/>
          </a:xfrm>
          <a:prstGeom prst="rect">
            <a:avLst/>
          </a:prstGeom>
          <a:noFill/>
          <a:ln w="50800" cmpd="dbl">
            <a:solidFill>
              <a:schemeClr val="tx1"/>
            </a:solidFill>
          </a:ln>
        </p:spPr>
        <p:txBody>
          <a:bodyPr wrap="square" rtlCol="0" anchor="b" anchorCtr="0">
            <a:noAutofit/>
          </a:bodyPr>
          <a:lstStyle/>
          <a:p>
            <a:r>
              <a:rPr lang="en-US" dirty="0"/>
              <a:t>Use</a:t>
            </a:r>
            <a:r>
              <a:rPr lang="en-US" baseline="0" dirty="0"/>
              <a:t> for Chart Colors</a:t>
            </a:r>
            <a:endParaRPr lang="en-US" dirty="0"/>
          </a:p>
        </p:txBody>
      </p:sp>
      <p:grpSp>
        <p:nvGrpSpPr>
          <p:cNvPr id="21" name="Group 20"/>
          <p:cNvGrpSpPr/>
          <p:nvPr userDrawn="1"/>
        </p:nvGrpSpPr>
        <p:grpSpPr>
          <a:xfrm>
            <a:off x="372234" y="1391830"/>
            <a:ext cx="11458322" cy="1888083"/>
            <a:chOff x="757773" y="1707600"/>
            <a:chExt cx="9393763" cy="1245799"/>
          </a:xfrm>
        </p:grpSpPr>
        <p:sp>
          <p:nvSpPr>
            <p:cNvPr id="5" name="Rectangle 4"/>
            <p:cNvSpPr/>
            <p:nvPr/>
          </p:nvSpPr>
          <p:spPr>
            <a:xfrm>
              <a:off x="2679701" y="1707600"/>
              <a:ext cx="745067"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217</a:t>
              </a:r>
            </a:p>
            <a:p>
              <a:pPr algn="ctr">
                <a:defRPr/>
              </a:pPr>
              <a:r>
                <a:rPr lang="en-US" sz="1000" b="1" dirty="0">
                  <a:solidFill>
                    <a:schemeClr val="tx1"/>
                  </a:solidFill>
                </a:rPr>
                <a:t>217</a:t>
              </a:r>
            </a:p>
            <a:p>
              <a:pPr algn="ctr">
                <a:defRPr/>
              </a:pPr>
              <a:r>
                <a:rPr lang="en-US" sz="1000" b="1" dirty="0">
                  <a:solidFill>
                    <a:schemeClr val="tx1"/>
                  </a:solidFill>
                </a:rPr>
                <a:t>217</a:t>
              </a:r>
            </a:p>
            <a:p>
              <a:pPr algn="ctr">
                <a:defRPr/>
              </a:pPr>
              <a:endParaRPr lang="en-US" sz="1000" b="1" dirty="0">
                <a:solidFill>
                  <a:schemeClr val="tx1"/>
                </a:solidFill>
              </a:endParaRPr>
            </a:p>
            <a:p>
              <a:pPr algn="ctr">
                <a:defRPr/>
              </a:pPr>
              <a:r>
                <a:rPr lang="en-US" sz="1000" b="1" dirty="0">
                  <a:solidFill>
                    <a:schemeClr val="tx1"/>
                  </a:solidFill>
                </a:rPr>
                <a:t>#d8d9d8</a:t>
              </a:r>
            </a:p>
          </p:txBody>
        </p:sp>
        <p:sp>
          <p:nvSpPr>
            <p:cNvPr id="6" name="Rectangle 5"/>
            <p:cNvSpPr/>
            <p:nvPr/>
          </p:nvSpPr>
          <p:spPr>
            <a:xfrm>
              <a:off x="3640669" y="1707600"/>
              <a:ext cx="745067"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200</a:t>
              </a:r>
            </a:p>
            <a:p>
              <a:pPr algn="ctr">
                <a:defRPr/>
              </a:pPr>
              <a:r>
                <a:rPr lang="en-US" sz="1000" b="1" dirty="0">
                  <a:solidFill>
                    <a:schemeClr val="tx1"/>
                  </a:solidFill>
                </a:rPr>
                <a:t>200</a:t>
              </a:r>
            </a:p>
            <a:p>
              <a:pPr algn="ctr">
                <a:defRPr/>
              </a:pPr>
              <a:r>
                <a:rPr lang="en-US" sz="1000" b="1" dirty="0">
                  <a:solidFill>
                    <a:schemeClr val="tx1"/>
                  </a:solidFill>
                </a:rPr>
                <a:t>200</a:t>
              </a:r>
            </a:p>
            <a:p>
              <a:pPr algn="ctr">
                <a:defRPr/>
              </a:pPr>
              <a:endParaRPr lang="en-US" sz="1000" b="1" dirty="0">
                <a:solidFill>
                  <a:schemeClr val="tx1"/>
                </a:solidFill>
              </a:endParaRPr>
            </a:p>
            <a:p>
              <a:pPr algn="ctr">
                <a:defRPr/>
              </a:pPr>
              <a:r>
                <a:rPr lang="en-US" sz="1000" b="1" dirty="0">
                  <a:solidFill>
                    <a:schemeClr val="tx1"/>
                  </a:solidFill>
                </a:rPr>
                <a:t>#c9c9c9</a:t>
              </a:r>
            </a:p>
          </p:txBody>
        </p:sp>
        <p:sp>
          <p:nvSpPr>
            <p:cNvPr id="7" name="Rectangle 6"/>
            <p:cNvSpPr/>
            <p:nvPr/>
          </p:nvSpPr>
          <p:spPr>
            <a:xfrm>
              <a:off x="757773" y="2394599"/>
              <a:ext cx="742951"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255</a:t>
              </a:r>
            </a:p>
            <a:p>
              <a:pPr algn="ctr">
                <a:defRPr/>
              </a:pPr>
              <a:r>
                <a:rPr lang="en-US" sz="1000" b="1" dirty="0">
                  <a:solidFill>
                    <a:schemeClr val="tx1"/>
                  </a:solidFill>
                </a:rPr>
                <a:t>255</a:t>
              </a:r>
            </a:p>
            <a:p>
              <a:pPr algn="ctr">
                <a:defRPr/>
              </a:pPr>
              <a:r>
                <a:rPr lang="en-US" sz="1000" b="1" dirty="0">
                  <a:solidFill>
                    <a:schemeClr val="tx1"/>
                  </a:solidFill>
                </a:rPr>
                <a:t>255</a:t>
              </a:r>
            </a:p>
            <a:p>
              <a:pPr algn="ctr">
                <a:defRPr/>
              </a:pPr>
              <a:endParaRPr lang="en-US" sz="1000" b="1" dirty="0">
                <a:solidFill>
                  <a:schemeClr val="tx1"/>
                </a:solidFill>
              </a:endParaRPr>
            </a:p>
            <a:p>
              <a:pPr algn="ctr">
                <a:defRPr/>
              </a:pPr>
              <a:r>
                <a:rPr lang="en-US" sz="1000" b="1" dirty="0">
                  <a:solidFill>
                    <a:schemeClr val="tx1"/>
                  </a:solidFill>
                </a:rPr>
                <a:t>#83847a</a:t>
              </a:r>
            </a:p>
          </p:txBody>
        </p:sp>
        <p:sp>
          <p:nvSpPr>
            <p:cNvPr id="8" name="Rectangle 7"/>
            <p:cNvSpPr/>
            <p:nvPr/>
          </p:nvSpPr>
          <p:spPr>
            <a:xfrm>
              <a:off x="1718739" y="2394599"/>
              <a:ext cx="742951"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2</a:t>
              </a:r>
            </a:p>
            <a:p>
              <a:pPr algn="ctr">
                <a:defRPr/>
              </a:pPr>
              <a:r>
                <a:rPr lang="en-US" sz="1000" b="1" dirty="0">
                  <a:solidFill>
                    <a:schemeClr val="bg1"/>
                  </a:solidFill>
                </a:rPr>
                <a:t>0</a:t>
              </a:r>
            </a:p>
            <a:p>
              <a:pPr algn="ctr">
                <a:defRPr/>
              </a:pPr>
              <a:r>
                <a:rPr lang="en-US" sz="1000" b="1" dirty="0">
                  <a:solidFill>
                    <a:schemeClr val="bg1"/>
                  </a:solidFill>
                </a:rPr>
                <a:t>0</a:t>
              </a:r>
            </a:p>
            <a:p>
              <a:pPr algn="ctr">
                <a:defRPr/>
              </a:pPr>
              <a:endParaRPr lang="en-US" sz="1000" b="1" dirty="0">
                <a:solidFill>
                  <a:schemeClr val="bg1"/>
                </a:solidFill>
              </a:endParaRPr>
            </a:p>
            <a:p>
              <a:pPr algn="ctr">
                <a:defRPr/>
              </a:pPr>
              <a:r>
                <a:rPr lang="en-US" sz="1000" b="1" dirty="0">
                  <a:solidFill>
                    <a:schemeClr val="bg1"/>
                  </a:solidFill>
                </a:rPr>
                <a:t>#020000</a:t>
              </a:r>
            </a:p>
          </p:txBody>
        </p:sp>
        <p:sp>
          <p:nvSpPr>
            <p:cNvPr id="9" name="Rectangle 8"/>
            <p:cNvSpPr/>
            <p:nvPr/>
          </p:nvSpPr>
          <p:spPr>
            <a:xfrm>
              <a:off x="2679701" y="2394599"/>
              <a:ext cx="745067"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163</a:t>
              </a:r>
            </a:p>
            <a:p>
              <a:pPr algn="ctr">
                <a:defRPr/>
              </a:pPr>
              <a:r>
                <a:rPr lang="en-US" sz="1000" b="1" dirty="0">
                  <a:solidFill>
                    <a:schemeClr val="tx1"/>
                  </a:solidFill>
                </a:rPr>
                <a:t>163</a:t>
              </a:r>
            </a:p>
            <a:p>
              <a:pPr algn="ctr">
                <a:defRPr/>
              </a:pPr>
              <a:r>
                <a:rPr lang="en-US" sz="1000" b="1" dirty="0">
                  <a:solidFill>
                    <a:schemeClr val="tx1"/>
                  </a:solidFill>
                </a:rPr>
                <a:t>163</a:t>
              </a:r>
            </a:p>
            <a:p>
              <a:pPr algn="ctr">
                <a:defRPr/>
              </a:pPr>
              <a:endParaRPr lang="en-US" sz="1000" b="1" dirty="0">
                <a:solidFill>
                  <a:schemeClr val="tx1"/>
                </a:solidFill>
              </a:endParaRPr>
            </a:p>
            <a:p>
              <a:pPr algn="ctr">
                <a:defRPr/>
              </a:pPr>
              <a:r>
                <a:rPr lang="en-US" sz="1000" b="1" dirty="0">
                  <a:solidFill>
                    <a:schemeClr val="tx1"/>
                  </a:solidFill>
                </a:rPr>
                <a:t>#a3a3a2</a:t>
              </a:r>
            </a:p>
          </p:txBody>
        </p:sp>
        <p:sp>
          <p:nvSpPr>
            <p:cNvPr id="10" name="Rectangle 9"/>
            <p:cNvSpPr/>
            <p:nvPr/>
          </p:nvSpPr>
          <p:spPr>
            <a:xfrm>
              <a:off x="3640669" y="2394599"/>
              <a:ext cx="745067"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131</a:t>
              </a:r>
            </a:p>
            <a:p>
              <a:pPr algn="ctr">
                <a:defRPr/>
              </a:pPr>
              <a:r>
                <a:rPr lang="en-US" sz="1000" b="1" dirty="0">
                  <a:solidFill>
                    <a:schemeClr val="tx1"/>
                  </a:solidFill>
                </a:rPr>
                <a:t>132</a:t>
              </a:r>
            </a:p>
            <a:p>
              <a:pPr algn="ctr">
                <a:defRPr/>
              </a:pPr>
              <a:r>
                <a:rPr lang="en-US" sz="1000" b="1" dirty="0">
                  <a:solidFill>
                    <a:schemeClr val="tx1"/>
                  </a:solidFill>
                </a:rPr>
                <a:t>122</a:t>
              </a:r>
            </a:p>
            <a:p>
              <a:pPr algn="ctr">
                <a:defRPr/>
              </a:pPr>
              <a:endParaRPr lang="en-US" sz="1000" b="1" dirty="0">
                <a:solidFill>
                  <a:schemeClr val="tx1"/>
                </a:solidFill>
              </a:endParaRPr>
            </a:p>
            <a:p>
              <a:pPr algn="ctr">
                <a:defRPr/>
              </a:pPr>
              <a:r>
                <a:rPr lang="en-US" sz="1000" b="1" dirty="0">
                  <a:solidFill>
                    <a:schemeClr val="tx1"/>
                  </a:solidFill>
                </a:rPr>
                <a:t>#83847a</a:t>
              </a:r>
            </a:p>
          </p:txBody>
        </p:sp>
        <p:sp>
          <p:nvSpPr>
            <p:cNvPr id="11" name="Rectangle 10"/>
            <p:cNvSpPr/>
            <p:nvPr/>
          </p:nvSpPr>
          <p:spPr>
            <a:xfrm>
              <a:off x="4601633" y="2394599"/>
              <a:ext cx="745067" cy="558800"/>
            </a:xfrm>
            <a:prstGeom prst="rect">
              <a:avLst/>
            </a:prstGeom>
            <a:solidFill>
              <a:srgbClr val="DF1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223</a:t>
              </a:r>
            </a:p>
            <a:p>
              <a:pPr algn="ctr">
                <a:defRPr/>
              </a:pPr>
              <a:r>
                <a:rPr lang="en-US" sz="1000" b="1" dirty="0">
                  <a:solidFill>
                    <a:schemeClr val="bg1"/>
                  </a:solidFill>
                </a:rPr>
                <a:t>31</a:t>
              </a:r>
            </a:p>
            <a:p>
              <a:pPr algn="ctr">
                <a:defRPr/>
              </a:pPr>
              <a:r>
                <a:rPr lang="en-US" sz="1000" b="1" dirty="0">
                  <a:solidFill>
                    <a:schemeClr val="bg1"/>
                  </a:solidFill>
                </a:rPr>
                <a:t>46</a:t>
              </a:r>
            </a:p>
            <a:p>
              <a:pPr algn="ctr">
                <a:defRPr/>
              </a:pPr>
              <a:endParaRPr lang="en-US" sz="1000" b="1" dirty="0">
                <a:solidFill>
                  <a:schemeClr val="bg1"/>
                </a:solidFill>
              </a:endParaRPr>
            </a:p>
            <a:p>
              <a:pPr algn="ctr">
                <a:defRPr/>
              </a:pPr>
              <a:r>
                <a:rPr lang="en-US" sz="1000" b="1" dirty="0">
                  <a:solidFill>
                    <a:schemeClr val="bg1"/>
                  </a:solidFill>
                </a:rPr>
                <a:t>#ef4236</a:t>
              </a:r>
            </a:p>
          </p:txBody>
        </p:sp>
        <p:sp>
          <p:nvSpPr>
            <p:cNvPr id="12" name="Rectangle 11"/>
            <p:cNvSpPr/>
            <p:nvPr/>
          </p:nvSpPr>
          <p:spPr>
            <a:xfrm>
              <a:off x="5562601" y="2394599"/>
              <a:ext cx="745067"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110</a:t>
              </a:r>
            </a:p>
            <a:p>
              <a:pPr algn="ctr">
                <a:defRPr/>
              </a:pPr>
              <a:r>
                <a:rPr lang="en-US" sz="1000" b="1" dirty="0">
                  <a:solidFill>
                    <a:schemeClr val="tx1"/>
                  </a:solidFill>
                </a:rPr>
                <a:t>135</a:t>
              </a:r>
            </a:p>
            <a:p>
              <a:pPr algn="ctr">
                <a:defRPr/>
              </a:pPr>
              <a:r>
                <a:rPr lang="en-US" sz="1000" b="1" dirty="0">
                  <a:solidFill>
                    <a:schemeClr val="tx1"/>
                  </a:solidFill>
                </a:rPr>
                <a:t>120</a:t>
              </a:r>
            </a:p>
            <a:p>
              <a:pPr algn="ctr">
                <a:defRPr/>
              </a:pPr>
              <a:endParaRPr lang="en-US" sz="1000" b="1" dirty="0">
                <a:solidFill>
                  <a:schemeClr val="tx1"/>
                </a:solidFill>
              </a:endParaRPr>
            </a:p>
            <a:p>
              <a:pPr algn="ctr">
                <a:defRPr/>
              </a:pPr>
              <a:r>
                <a:rPr lang="en-US" sz="1000" b="1" dirty="0">
                  <a:solidFill>
                    <a:schemeClr val="tx1"/>
                  </a:solidFill>
                </a:rPr>
                <a:t>#6f8779</a:t>
              </a:r>
            </a:p>
          </p:txBody>
        </p:sp>
        <p:sp>
          <p:nvSpPr>
            <p:cNvPr id="13" name="Rectangle 12"/>
            <p:cNvSpPr/>
            <p:nvPr/>
          </p:nvSpPr>
          <p:spPr>
            <a:xfrm>
              <a:off x="6523568" y="2394599"/>
              <a:ext cx="745067"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112</a:t>
              </a:r>
            </a:p>
            <a:p>
              <a:pPr algn="ctr">
                <a:defRPr/>
              </a:pPr>
              <a:r>
                <a:rPr lang="en-US" sz="1000" b="1" dirty="0">
                  <a:solidFill>
                    <a:schemeClr val="bg1"/>
                  </a:solidFill>
                </a:rPr>
                <a:t>92</a:t>
              </a:r>
            </a:p>
            <a:p>
              <a:pPr algn="ctr">
                <a:defRPr/>
              </a:pPr>
              <a:r>
                <a:rPr lang="en-US" sz="1000" b="1" dirty="0">
                  <a:solidFill>
                    <a:schemeClr val="bg1"/>
                  </a:solidFill>
                </a:rPr>
                <a:t>56</a:t>
              </a:r>
            </a:p>
            <a:p>
              <a:pPr algn="ctr">
                <a:defRPr/>
              </a:pPr>
              <a:endParaRPr lang="en-US" sz="1000" b="1" dirty="0">
                <a:solidFill>
                  <a:schemeClr val="bg1"/>
                </a:solidFill>
              </a:endParaRPr>
            </a:p>
            <a:p>
              <a:pPr algn="ctr">
                <a:defRPr/>
              </a:pPr>
              <a:r>
                <a:rPr lang="en-US" sz="1000" b="1" dirty="0">
                  <a:solidFill>
                    <a:schemeClr val="bg1"/>
                  </a:solidFill>
                </a:rPr>
                <a:t>#705d39</a:t>
              </a:r>
            </a:p>
          </p:txBody>
        </p:sp>
        <p:sp>
          <p:nvSpPr>
            <p:cNvPr id="14" name="Rectangle 13"/>
            <p:cNvSpPr/>
            <p:nvPr/>
          </p:nvSpPr>
          <p:spPr>
            <a:xfrm>
              <a:off x="7484533" y="2394599"/>
              <a:ext cx="745067"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62</a:t>
              </a:r>
            </a:p>
            <a:p>
              <a:pPr algn="ctr">
                <a:defRPr/>
              </a:pPr>
              <a:r>
                <a:rPr lang="en-US" sz="1000" b="1" dirty="0">
                  <a:solidFill>
                    <a:schemeClr val="bg1"/>
                  </a:solidFill>
                </a:rPr>
                <a:t>102</a:t>
              </a:r>
            </a:p>
            <a:p>
              <a:pPr algn="ctr">
                <a:defRPr/>
              </a:pPr>
              <a:r>
                <a:rPr lang="en-US" sz="1000" b="1" dirty="0">
                  <a:solidFill>
                    <a:schemeClr val="bg1"/>
                  </a:solidFill>
                </a:rPr>
                <a:t>130</a:t>
              </a:r>
            </a:p>
            <a:p>
              <a:pPr algn="ctr">
                <a:defRPr/>
              </a:pPr>
              <a:endParaRPr lang="en-US" sz="1000" b="1" dirty="0">
                <a:solidFill>
                  <a:schemeClr val="bg1"/>
                </a:solidFill>
              </a:endParaRPr>
            </a:p>
            <a:p>
              <a:pPr algn="ctr">
                <a:defRPr/>
              </a:pPr>
              <a:r>
                <a:rPr lang="en-US" sz="1000" b="1" dirty="0">
                  <a:solidFill>
                    <a:schemeClr val="bg1"/>
                  </a:solidFill>
                </a:rPr>
                <a:t>#406782</a:t>
              </a:r>
            </a:p>
          </p:txBody>
        </p:sp>
        <p:sp>
          <p:nvSpPr>
            <p:cNvPr id="15" name="Rectangle 14"/>
            <p:cNvSpPr/>
            <p:nvPr/>
          </p:nvSpPr>
          <p:spPr>
            <a:xfrm>
              <a:off x="8445501" y="2394599"/>
              <a:ext cx="745067"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102</a:t>
              </a:r>
            </a:p>
            <a:p>
              <a:pPr algn="ctr">
                <a:defRPr/>
              </a:pPr>
              <a:r>
                <a:rPr lang="en-US" sz="1000" b="1" dirty="0">
                  <a:solidFill>
                    <a:schemeClr val="bg1"/>
                  </a:solidFill>
                </a:rPr>
                <a:t>56</a:t>
              </a:r>
            </a:p>
            <a:p>
              <a:pPr algn="ctr">
                <a:defRPr/>
              </a:pPr>
              <a:r>
                <a:rPr lang="en-US" sz="1000" b="1" dirty="0">
                  <a:solidFill>
                    <a:schemeClr val="bg1"/>
                  </a:solidFill>
                </a:rPr>
                <a:t>48</a:t>
              </a:r>
            </a:p>
            <a:p>
              <a:pPr algn="ctr">
                <a:defRPr/>
              </a:pPr>
              <a:endParaRPr lang="en-US" sz="1000" b="1" dirty="0">
                <a:solidFill>
                  <a:schemeClr val="bg1"/>
                </a:solidFill>
              </a:endParaRPr>
            </a:p>
            <a:p>
              <a:pPr algn="ctr">
                <a:defRPr/>
              </a:pPr>
              <a:r>
                <a:rPr lang="en-US" sz="1000" b="1" dirty="0">
                  <a:solidFill>
                    <a:schemeClr val="bg1"/>
                  </a:solidFill>
                </a:rPr>
                <a:t>#673931</a:t>
              </a:r>
            </a:p>
          </p:txBody>
        </p:sp>
        <p:sp>
          <p:nvSpPr>
            <p:cNvPr id="16" name="Rectangle 15"/>
            <p:cNvSpPr/>
            <p:nvPr/>
          </p:nvSpPr>
          <p:spPr>
            <a:xfrm>
              <a:off x="9406469" y="2394599"/>
              <a:ext cx="745067"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130</a:t>
              </a:r>
            </a:p>
            <a:p>
              <a:pPr algn="ctr">
                <a:defRPr/>
              </a:pPr>
              <a:r>
                <a:rPr lang="en-US" sz="1000" b="1" dirty="0">
                  <a:solidFill>
                    <a:schemeClr val="bg1"/>
                  </a:solidFill>
                </a:rPr>
                <a:t>120</a:t>
              </a:r>
            </a:p>
            <a:p>
              <a:pPr algn="ctr">
                <a:defRPr/>
              </a:pPr>
              <a:r>
                <a:rPr lang="en-US" sz="1000" b="1" dirty="0">
                  <a:solidFill>
                    <a:schemeClr val="bg1"/>
                  </a:solidFill>
                </a:rPr>
                <a:t>111</a:t>
              </a:r>
            </a:p>
            <a:p>
              <a:pPr algn="ctr">
                <a:defRPr/>
              </a:pPr>
              <a:endParaRPr lang="en-US" sz="1000" b="1" dirty="0">
                <a:solidFill>
                  <a:schemeClr val="bg1"/>
                </a:solidFill>
              </a:endParaRPr>
            </a:p>
            <a:p>
              <a:pPr algn="ctr">
                <a:defRPr/>
              </a:pPr>
              <a:r>
                <a:rPr lang="en-US" sz="1000" b="1" dirty="0">
                  <a:solidFill>
                    <a:schemeClr val="bg1"/>
                  </a:solidFill>
                </a:rPr>
                <a:t>#837970</a:t>
              </a:r>
            </a:p>
          </p:txBody>
        </p:sp>
        <p:sp>
          <p:nvSpPr>
            <p:cNvPr id="17" name="Rectangle 16"/>
            <p:cNvSpPr/>
            <p:nvPr/>
          </p:nvSpPr>
          <p:spPr>
            <a:xfrm>
              <a:off x="1718733" y="1707600"/>
              <a:ext cx="745067"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237</a:t>
              </a:r>
            </a:p>
            <a:p>
              <a:pPr algn="ctr">
                <a:defRPr/>
              </a:pPr>
              <a:r>
                <a:rPr lang="en-US" sz="1000" b="1" dirty="0">
                  <a:solidFill>
                    <a:schemeClr val="tx1"/>
                  </a:solidFill>
                </a:rPr>
                <a:t>237</a:t>
              </a:r>
            </a:p>
            <a:p>
              <a:pPr algn="ctr">
                <a:defRPr/>
              </a:pPr>
              <a:r>
                <a:rPr lang="en-US" sz="1000" b="1" dirty="0">
                  <a:solidFill>
                    <a:schemeClr val="tx1"/>
                  </a:solidFill>
                </a:rPr>
                <a:t>237</a:t>
              </a:r>
            </a:p>
            <a:p>
              <a:pPr algn="ctr">
                <a:defRPr/>
              </a:pPr>
              <a:endParaRPr lang="en-US" sz="1000" b="1" dirty="0">
                <a:solidFill>
                  <a:schemeClr val="tx1"/>
                </a:solidFill>
              </a:endParaRPr>
            </a:p>
            <a:p>
              <a:pPr algn="ctr">
                <a:defRPr/>
              </a:pPr>
              <a:r>
                <a:rPr lang="en-US" sz="1000" b="1" dirty="0">
                  <a:solidFill>
                    <a:schemeClr val="tx1"/>
                  </a:solidFill>
                </a:rPr>
                <a:t>#</a:t>
              </a:r>
              <a:r>
                <a:rPr lang="en-US" sz="1000" b="1" dirty="0" err="1">
                  <a:solidFill>
                    <a:schemeClr val="tx1"/>
                  </a:solidFill>
                </a:rPr>
                <a:t>ededed</a:t>
              </a:r>
              <a:endParaRPr lang="en-US" sz="1000" b="1" dirty="0">
                <a:solidFill>
                  <a:schemeClr val="tx1"/>
                </a:solidFill>
              </a:endParaRPr>
            </a:p>
          </p:txBody>
        </p:sp>
        <p:sp>
          <p:nvSpPr>
            <p:cNvPr id="18" name="Rectangle 17"/>
            <p:cNvSpPr/>
            <p:nvPr/>
          </p:nvSpPr>
          <p:spPr>
            <a:xfrm>
              <a:off x="5562601" y="1707600"/>
              <a:ext cx="745067"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80</a:t>
              </a:r>
            </a:p>
            <a:p>
              <a:pPr algn="ctr">
                <a:defRPr/>
              </a:pPr>
              <a:r>
                <a:rPr lang="en-US" sz="1000" b="1" dirty="0">
                  <a:solidFill>
                    <a:schemeClr val="bg1"/>
                  </a:solidFill>
                </a:rPr>
                <a:t>119</a:t>
              </a:r>
            </a:p>
            <a:p>
              <a:pPr algn="ctr">
                <a:defRPr/>
              </a:pPr>
              <a:r>
                <a:rPr lang="en-US" sz="1000" b="1" dirty="0">
                  <a:solidFill>
                    <a:schemeClr val="bg1"/>
                  </a:solidFill>
                </a:rPr>
                <a:t>27</a:t>
              </a:r>
            </a:p>
            <a:p>
              <a:pPr algn="ctr">
                <a:defRPr/>
              </a:pPr>
              <a:endParaRPr lang="en-US" sz="1000" b="1" dirty="0">
                <a:solidFill>
                  <a:schemeClr val="bg1"/>
                </a:solidFill>
              </a:endParaRPr>
            </a:p>
            <a:p>
              <a:pPr algn="ctr">
                <a:defRPr/>
              </a:pPr>
              <a:r>
                <a:rPr lang="en-US" sz="1000" b="1" dirty="0">
                  <a:solidFill>
                    <a:schemeClr val="bg1"/>
                  </a:solidFill>
                </a:rPr>
                <a:t>#517837</a:t>
              </a:r>
            </a:p>
          </p:txBody>
        </p:sp>
        <p:sp>
          <p:nvSpPr>
            <p:cNvPr id="19" name="Rectangle 18"/>
            <p:cNvSpPr/>
            <p:nvPr/>
          </p:nvSpPr>
          <p:spPr>
            <a:xfrm>
              <a:off x="6523568" y="1707600"/>
              <a:ext cx="745067"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252</a:t>
              </a:r>
            </a:p>
            <a:p>
              <a:pPr algn="ctr">
                <a:defRPr/>
              </a:pPr>
              <a:r>
                <a:rPr lang="en-US" sz="1000" b="1" dirty="0">
                  <a:solidFill>
                    <a:schemeClr val="tx1"/>
                  </a:solidFill>
                </a:rPr>
                <a:t>174</a:t>
              </a:r>
            </a:p>
            <a:p>
              <a:pPr algn="ctr">
                <a:defRPr/>
              </a:pPr>
              <a:r>
                <a:rPr lang="en-US" sz="1000" b="1" dirty="0">
                  <a:solidFill>
                    <a:schemeClr val="tx1"/>
                  </a:solidFill>
                </a:rPr>
                <a:t>59</a:t>
              </a:r>
            </a:p>
            <a:p>
              <a:pPr algn="ctr">
                <a:defRPr/>
              </a:pPr>
              <a:endParaRPr lang="en-US" sz="1000" b="1" dirty="0">
                <a:solidFill>
                  <a:schemeClr val="tx1"/>
                </a:solidFill>
              </a:endParaRPr>
            </a:p>
            <a:p>
              <a:pPr algn="ctr">
                <a:defRPr/>
              </a:pPr>
              <a:r>
                <a:rPr lang="en-US" sz="1000" b="1" dirty="0">
                  <a:solidFill>
                    <a:schemeClr val="tx1"/>
                  </a:solidFill>
                </a:rPr>
                <a:t>#fbae3d</a:t>
              </a:r>
            </a:p>
          </p:txBody>
        </p:sp>
        <p:sp>
          <p:nvSpPr>
            <p:cNvPr id="20" name="Rectangle 19"/>
            <p:cNvSpPr/>
            <p:nvPr/>
          </p:nvSpPr>
          <p:spPr>
            <a:xfrm>
              <a:off x="7484533" y="1707600"/>
              <a:ext cx="745067" cy="558800"/>
            </a:xfrm>
            <a:prstGeom prst="rect">
              <a:avLst/>
            </a:prstGeom>
            <a:solidFill>
              <a:srgbClr val="5324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83</a:t>
              </a:r>
            </a:p>
            <a:p>
              <a:pPr algn="ctr">
                <a:defRPr/>
              </a:pPr>
              <a:r>
                <a:rPr lang="en-US" sz="1000" b="1" dirty="0">
                  <a:solidFill>
                    <a:schemeClr val="bg1"/>
                  </a:solidFill>
                </a:rPr>
                <a:t>36</a:t>
              </a:r>
            </a:p>
            <a:p>
              <a:pPr algn="ctr">
                <a:defRPr/>
              </a:pPr>
              <a:r>
                <a:rPr lang="en-US" sz="1000" b="1" dirty="0">
                  <a:solidFill>
                    <a:schemeClr val="bg1"/>
                  </a:solidFill>
                </a:rPr>
                <a:t>118</a:t>
              </a:r>
            </a:p>
            <a:p>
              <a:pPr algn="ctr">
                <a:defRPr/>
              </a:pPr>
              <a:endParaRPr lang="en-US" sz="1000" b="1" dirty="0">
                <a:solidFill>
                  <a:schemeClr val="bg1"/>
                </a:solidFill>
              </a:endParaRPr>
            </a:p>
            <a:p>
              <a:pPr algn="ctr">
                <a:defRPr/>
              </a:pPr>
              <a:r>
                <a:rPr lang="en-US" sz="1000" b="1" dirty="0">
                  <a:solidFill>
                    <a:schemeClr val="bg1"/>
                  </a:solidFill>
                </a:rPr>
                <a:t>#542a76</a:t>
              </a:r>
            </a:p>
          </p:txBody>
        </p:sp>
      </p:grpSp>
    </p:spTree>
    <p:extLst>
      <p:ext uri="{BB962C8B-B14F-4D97-AF65-F5344CB8AC3E}">
        <p14:creationId xmlns:p14="http://schemas.microsoft.com/office/powerpoint/2010/main" val="3981107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7832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458141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12192000" cy="685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0"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Tree>
    <p:extLst>
      <p:ext uri="{BB962C8B-B14F-4D97-AF65-F5344CB8AC3E}">
        <p14:creationId xmlns:p14="http://schemas.microsoft.com/office/powerpoint/2010/main" val="215259528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3625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Tree>
    <p:extLst>
      <p:ext uri="{BB962C8B-B14F-4D97-AF65-F5344CB8AC3E}">
        <p14:creationId xmlns:p14="http://schemas.microsoft.com/office/powerpoint/2010/main" val="3285832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72561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66675" y="38099"/>
            <a:ext cx="12058650"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p>
        </p:txBody>
      </p:sp>
      <p:pic>
        <p:nvPicPr>
          <p:cNvPr id="5" name="Picture 4"/>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285750" y="256443"/>
            <a:ext cx="496209" cy="653036"/>
          </a:xfrm>
          <a:prstGeom prst="rect">
            <a:avLst/>
          </a:prstGeom>
        </p:spPr>
      </p:pic>
      <p:sp>
        <p:nvSpPr>
          <p:cNvPr id="409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31"/>
          <a:srcRect/>
          <a:stretch>
            <a:fillRect/>
          </a:stretch>
        </p:blipFill>
        <p:spPr bwMode="auto">
          <a:xfrm>
            <a:off x="6079067" y="3416309"/>
            <a:ext cx="25400" cy="3175"/>
          </a:xfrm>
          <a:prstGeom prst="rect">
            <a:avLst/>
          </a:prstGeom>
          <a:noFill/>
          <a:ln w="9525">
            <a:noFill/>
            <a:miter lim="800000"/>
            <a:headEnd/>
            <a:tailEnd/>
          </a:ln>
        </p:spPr>
      </p:pic>
      <p:sp>
        <p:nvSpPr>
          <p:cNvPr id="12"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pic>
        <p:nvPicPr>
          <p:cNvPr id="3" name="Picture 2"/>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11266541" y="334036"/>
            <a:ext cx="727585" cy="497851"/>
          </a:xfrm>
          <a:prstGeom prst="rect">
            <a:avLst/>
          </a:prstGeom>
        </p:spPr>
      </p:pic>
      <p:sp>
        <p:nvSpPr>
          <p:cNvPr id="6"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
        <p:nvSpPr>
          <p:cNvPr id="7"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D5B6B94-6F19-4E2B-82A4-E3780F0317F0}" type="datetimeFigureOut">
              <a:rPr lang="en-US" smtClean="0"/>
              <a:pPr/>
              <a:t>3/18/2024</a:t>
            </a:fld>
            <a:endParaRPr lang="en-US" dirty="0"/>
          </a:p>
        </p:txBody>
      </p:sp>
    </p:spTree>
    <p:extLst>
      <p:ext uri="{BB962C8B-B14F-4D97-AF65-F5344CB8AC3E}">
        <p14:creationId xmlns:p14="http://schemas.microsoft.com/office/powerpoint/2010/main" val="1369296369"/>
      </p:ext>
    </p:extLst>
  </p:cSld>
  <p:clrMap bg1="lt1" tx1="dk1" bg2="lt2" tx2="dk2" accent1="accent1" accent2="accent2" accent3="accent3" accent4="accent4" accent5="accent5" accent6="accent6" hlink="hlink" folHlink="folHlink"/>
  <p:sldLayoutIdLst>
    <p:sldLayoutId id="2147483680" r:id="rId1"/>
    <p:sldLayoutId id="2147483726" r:id="rId2"/>
    <p:sldLayoutId id="2147483681" r:id="rId3"/>
    <p:sldLayoutId id="2147483682" r:id="rId4"/>
    <p:sldLayoutId id="2147483707" r:id="rId5"/>
    <p:sldLayoutId id="2147483708" r:id="rId6"/>
    <p:sldLayoutId id="2147483687" r:id="rId7"/>
    <p:sldLayoutId id="2147483688" r:id="rId8"/>
    <p:sldLayoutId id="2147483689" r:id="rId9"/>
    <p:sldLayoutId id="2147483690" r:id="rId10"/>
    <p:sldLayoutId id="2147483691" r:id="rId11"/>
    <p:sldLayoutId id="2147483697" r:id="rId12"/>
    <p:sldLayoutId id="2147483698" r:id="rId13"/>
    <p:sldLayoutId id="2147483709" r:id="rId14"/>
    <p:sldLayoutId id="2147483699" r:id="rId15"/>
    <p:sldLayoutId id="2147483701" r:id="rId16"/>
    <p:sldLayoutId id="2147483710" r:id="rId17"/>
    <p:sldLayoutId id="2147483702" r:id="rId18"/>
    <p:sldLayoutId id="2147483703" r:id="rId19"/>
    <p:sldLayoutId id="2147483704" r:id="rId20"/>
    <p:sldLayoutId id="2147483705" r:id="rId21"/>
    <p:sldLayoutId id="2147483711" r:id="rId22"/>
    <p:sldLayoutId id="2147483712" r:id="rId23"/>
    <p:sldLayoutId id="2147483713" r:id="rId24"/>
    <p:sldLayoutId id="2147483714" r:id="rId25"/>
    <p:sldLayoutId id="2147483727" r:id="rId26"/>
    <p:sldLayoutId id="2147483728" r:id="rId27"/>
    <p:sldLayoutId id="2147483729" r:id="rId28"/>
  </p:sldLayoutIdLst>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userDrawn="1">
          <p15:clr>
            <a:srgbClr val="5ACBF0"/>
          </p15:clr>
        </p15:guide>
        <p15:guide id="2" pos="12971">
          <p15:clr>
            <a:srgbClr val="5ACBF0"/>
          </p15:clr>
        </p15:guide>
        <p15:guide id="3" pos="168" userDrawn="1">
          <p15:clr>
            <a:srgbClr val="5ACBF0"/>
          </p15:clr>
        </p15:guide>
        <p15:guide id="4" orient="horz" pos="637" userDrawn="1">
          <p15:clr>
            <a:srgbClr val="F26B43"/>
          </p15:clr>
        </p15:guide>
        <p15:guide id="5" orient="horz" pos="583" userDrawn="1">
          <p15:clr>
            <a:srgbClr val="F26B43"/>
          </p15:clr>
        </p15:guide>
        <p15:guide id="6" orient="horz" pos="41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8C8C8"/>
        </a:solidFill>
        <a:effectLst/>
      </p:bgPr>
    </p:bg>
    <p:spTree>
      <p:nvGrpSpPr>
        <p:cNvPr id="1" name=""/>
        <p:cNvGrpSpPr/>
        <p:nvPr/>
      </p:nvGrpSpPr>
      <p:grpSpPr>
        <a:xfrm>
          <a:off x="0" y="0"/>
          <a:ext cx="0" cy="0"/>
          <a:chOff x="0" y="0"/>
          <a:chExt cx="0" cy="0"/>
        </a:xfrm>
      </p:grpSpPr>
      <p:sp>
        <p:nvSpPr>
          <p:cNvPr id="12" name="Rounded Rectangle 11"/>
          <p:cNvSpPr/>
          <p:nvPr userDrawn="1"/>
        </p:nvSpPr>
        <p:spPr>
          <a:xfrm>
            <a:off x="66675" y="38099"/>
            <a:ext cx="12058650" cy="6791326"/>
          </a:xfrm>
          <a:prstGeom prst="roundRect">
            <a:avLst>
              <a:gd name="adj" fmla="val 2258"/>
            </a:avLst>
          </a:prstGeom>
          <a:solidFill>
            <a:srgbClr val="FFFFFF"/>
          </a:solidFill>
          <a:ln w="5715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p>
        </p:txBody>
      </p:sp>
      <p:sp>
        <p:nvSpPr>
          <p:cNvPr id="23"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4" name="Picture 6"/>
          <p:cNvPicPr>
            <a:picLocks noChangeAspect="1"/>
          </p:cNvPicPr>
          <p:nvPr userDrawn="1"/>
        </p:nvPicPr>
        <p:blipFill>
          <a:blip r:embed="rId4"/>
          <a:srcRect/>
          <a:stretch>
            <a:fillRect/>
          </a:stretch>
        </p:blipFill>
        <p:spPr bwMode="auto">
          <a:xfrm>
            <a:off x="6079067" y="3416309"/>
            <a:ext cx="25400" cy="3175"/>
          </a:xfrm>
          <a:prstGeom prst="rect">
            <a:avLst/>
          </a:prstGeom>
          <a:noFill/>
          <a:ln w="9525">
            <a:noFill/>
            <a:miter lim="800000"/>
            <a:headEnd/>
            <a:tailEnd/>
          </a:ln>
        </p:spPr>
      </p:pic>
      <p:pic>
        <p:nvPicPr>
          <p:cNvPr id="14" name="Picture 1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85750" y="256443"/>
            <a:ext cx="496209" cy="653036"/>
          </a:xfrm>
          <a:prstGeom prst="rect">
            <a:avLst/>
          </a:prstGeom>
        </p:spPr>
      </p:pic>
      <p:sp>
        <p:nvSpPr>
          <p:cNvPr id="15"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pic>
        <p:nvPicPr>
          <p:cNvPr id="16" name="Picture 1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266541" y="334036"/>
            <a:ext cx="727585" cy="497851"/>
          </a:xfrm>
          <a:prstGeom prst="rect">
            <a:avLst/>
          </a:prstGeom>
        </p:spPr>
      </p:pic>
      <p:sp>
        <p:nvSpPr>
          <p:cNvPr id="1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20"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
        <p:nvSpPr>
          <p:cNvPr id="21"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D5B6B94-6F19-4E2B-82A4-E3780F0317F0}" type="datetimeFigureOut">
              <a:rPr lang="en-US" smtClean="0"/>
              <a:pPr/>
              <a:t>3/18/2024</a:t>
            </a:fld>
            <a:endParaRPr lang="en-US" dirty="0"/>
          </a:p>
        </p:txBody>
      </p:sp>
    </p:spTree>
    <p:extLst>
      <p:ext uri="{BB962C8B-B14F-4D97-AF65-F5344CB8AC3E}">
        <p14:creationId xmlns:p14="http://schemas.microsoft.com/office/powerpoint/2010/main" val="199137462"/>
      </p:ext>
    </p:extLst>
  </p:cSld>
  <p:clrMap bg1="lt1" tx1="dk1" bg2="lt2" tx2="dk2" accent1="accent1" accent2="accent2" accent3="accent3" accent4="accent4" accent5="accent5" accent6="accent6" hlink="hlink" folHlink="folHlink"/>
  <p:sldLayoutIdLst>
    <p:sldLayoutId id="2147483724" r:id="rId1"/>
    <p:sldLayoutId id="2147483725" r:id="rId2"/>
  </p:sldLayoutIdLst>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169"/>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30188" indent="-230188" algn="l" rtl="0" eaLnBrk="1" fontAlgn="base" hangingPunct="1">
        <a:spcBef>
          <a:spcPts val="169"/>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1775"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4213" indent="-222250"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30188"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583" userDrawn="1">
          <p15:clr>
            <a:srgbClr val="F26B43"/>
          </p15:clr>
        </p15:guide>
        <p15:guide id="1" pos="7512" userDrawn="1">
          <p15:clr>
            <a:srgbClr val="5ACBF0"/>
          </p15:clr>
        </p15:guide>
        <p15:guide id="2" pos="12971">
          <p15:clr>
            <a:srgbClr val="5ACBF0"/>
          </p15:clr>
        </p15:guide>
        <p15:guide id="3" pos="168" userDrawn="1">
          <p15:clr>
            <a:srgbClr val="5ACBF0"/>
          </p15:clr>
        </p15:guide>
        <p15:guide id="5" orient="horz" pos="637" userDrawn="1">
          <p15:clr>
            <a:srgbClr val="F26B43"/>
          </p15:clr>
        </p15:guide>
        <p15:guide id="6"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hyperlink" Target="mailto:leon.basdekas@usace.army.mil" TargetMode="External"/><Relationship Id="rId2" Type="http://schemas.openxmlformats.org/officeDocument/2006/relationships/hyperlink" Target="mailto:UpperColumbiaWM@usace.army.mil" TargetMode="External"/><Relationship Id="rId1" Type="http://schemas.openxmlformats.org/officeDocument/2006/relationships/slideLayout" Target="../slideLayouts/slideLayout2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www.nwd-wc.usace.army.mil/nws/hh/www/index.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436" y="209576"/>
            <a:ext cx="11658600" cy="1326843"/>
          </a:xfrm>
        </p:spPr>
        <p:txBody>
          <a:bodyPr>
            <a:normAutofit fontScale="90000"/>
          </a:bodyPr>
          <a:lstStyle/>
          <a:p>
            <a:r>
              <a:rPr lang="en-US" dirty="0"/>
              <a:t>Libby dam water management</a:t>
            </a:r>
            <a:br>
              <a:rPr lang="en-US" dirty="0"/>
            </a:br>
            <a:r>
              <a:rPr lang="en-US" dirty="0"/>
              <a:t>March 2024 </a:t>
            </a:r>
            <a:r>
              <a:rPr lang="en-US" dirty="0" err="1"/>
              <a:t>kvri</a:t>
            </a:r>
            <a:r>
              <a:rPr lang="en-US" dirty="0"/>
              <a:t> update</a:t>
            </a:r>
            <a:br>
              <a:rPr lang="en-US" dirty="0"/>
            </a:br>
            <a:endParaRPr lang="en-US" sz="2700" b="0" dirty="0"/>
          </a:p>
        </p:txBody>
      </p:sp>
      <p:sp>
        <p:nvSpPr>
          <p:cNvPr id="2" name="Text Placeholder 1"/>
          <p:cNvSpPr>
            <a:spLocks noGrp="1"/>
          </p:cNvSpPr>
          <p:nvPr>
            <p:ph type="body" sz="quarter" idx="16"/>
          </p:nvPr>
        </p:nvSpPr>
        <p:spPr>
          <a:xfrm>
            <a:off x="168023" y="1429666"/>
            <a:ext cx="5161082" cy="4402180"/>
          </a:xfrm>
        </p:spPr>
        <p:txBody>
          <a:bodyPr/>
          <a:lstStyle/>
          <a:p>
            <a:r>
              <a:rPr lang="en-US" dirty="0"/>
              <a:t>Leon Basdekas</a:t>
            </a:r>
          </a:p>
          <a:p>
            <a:r>
              <a:rPr lang="en-US" dirty="0"/>
              <a:t>Upper Columbia River Senior Water Manager </a:t>
            </a:r>
          </a:p>
          <a:p>
            <a:endParaRPr lang="en-US" dirty="0"/>
          </a:p>
          <a:p>
            <a:r>
              <a:rPr lang="en-US" dirty="0"/>
              <a:t>18 March 2024</a:t>
            </a:r>
          </a:p>
          <a:p>
            <a:endParaRPr lang="en-US" dirty="0"/>
          </a:p>
        </p:txBody>
      </p:sp>
      <p:pic>
        <p:nvPicPr>
          <p:cNvPr id="5" name="Picture 4"/>
          <p:cNvPicPr>
            <a:picLocks noChangeAspect="1"/>
          </p:cNvPicPr>
          <p:nvPr/>
        </p:nvPicPr>
        <p:blipFill>
          <a:blip r:embed="rId2"/>
          <a:stretch>
            <a:fillRect/>
          </a:stretch>
        </p:blipFill>
        <p:spPr>
          <a:xfrm>
            <a:off x="5427782" y="1341404"/>
            <a:ext cx="6620782" cy="4643598"/>
          </a:xfrm>
          <a:prstGeom prst="rect">
            <a:avLst/>
          </a:prstGeom>
        </p:spPr>
      </p:pic>
    </p:spTree>
    <p:extLst>
      <p:ext uri="{BB962C8B-B14F-4D97-AF65-F5344CB8AC3E}">
        <p14:creationId xmlns:p14="http://schemas.microsoft.com/office/powerpoint/2010/main" val="3876117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914400" y="174141"/>
            <a:ext cx="10363200" cy="1371600"/>
          </a:xfrm>
        </p:spPr>
        <p:txBody>
          <a:bodyPr/>
          <a:lstStyle/>
          <a:p>
            <a:r>
              <a:rPr lang="en-US" sz="3200" dirty="0"/>
              <a:t>Questions?</a:t>
            </a:r>
          </a:p>
        </p:txBody>
      </p:sp>
      <p:sp>
        <p:nvSpPr>
          <p:cNvPr id="8" name="Subtitle 7"/>
          <p:cNvSpPr>
            <a:spLocks noGrp="1"/>
          </p:cNvSpPr>
          <p:nvPr>
            <p:ph type="subTitle" idx="1"/>
          </p:nvPr>
        </p:nvSpPr>
        <p:spPr>
          <a:xfrm>
            <a:off x="914400" y="1137425"/>
            <a:ext cx="11084312" cy="4209034"/>
          </a:xfrm>
        </p:spPr>
        <p:txBody>
          <a:bodyPr/>
          <a:lstStyle/>
          <a:p>
            <a:pPr algn="l"/>
            <a:r>
              <a:rPr lang="en-US" dirty="0"/>
              <a:t>For emails regarding release changes and lake level updates email</a:t>
            </a:r>
          </a:p>
          <a:p>
            <a:pPr marL="800100" lvl="1" indent="-342900" algn="l">
              <a:buFont typeface="Arial" panose="020B0604020202020204" pitchFamily="34" charset="0"/>
              <a:buChar char="•"/>
            </a:pPr>
            <a:r>
              <a:rPr lang="en-US" dirty="0">
                <a:hlinkClick r:id="rId2"/>
              </a:rPr>
              <a:t>UpperColumbiaWM@usace.army.mil</a:t>
            </a:r>
            <a:endParaRPr lang="en-US" dirty="0"/>
          </a:p>
          <a:p>
            <a:pPr marL="800100" lvl="1" indent="-342900" algn="l">
              <a:buFont typeface="Arial" panose="020B0604020202020204" pitchFamily="34" charset="0"/>
              <a:buChar char="•"/>
            </a:pPr>
            <a:r>
              <a:rPr lang="en-US" dirty="0">
                <a:hlinkClick r:id="rId3"/>
              </a:rPr>
              <a:t>leon.basdekas@usace.army.mil</a:t>
            </a:r>
            <a:endParaRPr lang="en-US" dirty="0"/>
          </a:p>
          <a:p>
            <a:pPr algn="l"/>
            <a:endParaRPr lang="en-US" dirty="0"/>
          </a:p>
          <a:p>
            <a:pPr algn="l"/>
            <a:r>
              <a:rPr lang="en-US" dirty="0"/>
              <a:t>General Queries call (206) 764-6702</a:t>
            </a:r>
          </a:p>
          <a:p>
            <a:pPr algn="l"/>
            <a:endParaRPr lang="en-US" dirty="0"/>
          </a:p>
          <a:p>
            <a:pPr algn="l"/>
            <a:r>
              <a:rPr lang="en-US" dirty="0"/>
              <a:t>Seattle District water management data website :</a:t>
            </a:r>
          </a:p>
          <a:p>
            <a:pPr algn="l"/>
            <a:r>
              <a:rPr lang="en-US" dirty="0">
                <a:hlinkClick r:id="rId4"/>
              </a:rPr>
              <a:t>http://www.nwd-wc.usace.army.mil/nws/hh/www/index.html#</a:t>
            </a:r>
            <a:endParaRPr lang="en-US" dirty="0"/>
          </a:p>
          <a:p>
            <a:pPr algn="l"/>
            <a:endParaRPr lang="en-US" dirty="0"/>
          </a:p>
        </p:txBody>
      </p:sp>
      <p:pic>
        <p:nvPicPr>
          <p:cNvPr id="2" name="Picture 1"/>
          <p:cNvPicPr>
            <a:picLocks noChangeAspect="1"/>
          </p:cNvPicPr>
          <p:nvPr/>
        </p:nvPicPr>
        <p:blipFill>
          <a:blip r:embed="rId5"/>
          <a:stretch>
            <a:fillRect/>
          </a:stretch>
        </p:blipFill>
        <p:spPr>
          <a:xfrm>
            <a:off x="402895" y="3745228"/>
            <a:ext cx="4624079" cy="3202461"/>
          </a:xfrm>
          <a:prstGeom prst="rect">
            <a:avLst/>
          </a:prstGeom>
        </p:spPr>
      </p:pic>
      <p:sp>
        <p:nvSpPr>
          <p:cNvPr id="3" name="Oval 2"/>
          <p:cNvSpPr/>
          <p:nvPr/>
        </p:nvSpPr>
        <p:spPr>
          <a:xfrm>
            <a:off x="327037" y="5369037"/>
            <a:ext cx="947874" cy="16726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 name="Straight Arrow Connector 5"/>
          <p:cNvCxnSpPr/>
          <p:nvPr/>
        </p:nvCxnSpPr>
        <p:spPr>
          <a:xfrm flipV="1">
            <a:off x="1274911" y="5017185"/>
            <a:ext cx="5043818" cy="4354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6"/>
          <a:stretch>
            <a:fillRect/>
          </a:stretch>
        </p:blipFill>
        <p:spPr>
          <a:xfrm>
            <a:off x="6318729" y="3774347"/>
            <a:ext cx="4572086" cy="2852869"/>
          </a:xfrm>
          <a:prstGeom prst="rect">
            <a:avLst/>
          </a:prstGeom>
        </p:spPr>
      </p:pic>
    </p:spTree>
    <p:extLst>
      <p:ext uri="{BB962C8B-B14F-4D97-AF65-F5344CB8AC3E}">
        <p14:creationId xmlns:p14="http://schemas.microsoft.com/office/powerpoint/2010/main" val="1130291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https://www.nwrfc.noaa.gov/water_supply/ws_help.cgi</a:t>
            </a:r>
          </a:p>
        </p:txBody>
      </p:sp>
      <p:sp>
        <p:nvSpPr>
          <p:cNvPr id="5" name="Content Placeholder 3">
            <a:extLst>
              <a:ext uri="{FF2B5EF4-FFF2-40B4-BE49-F238E27FC236}">
                <a16:creationId xmlns:a16="http://schemas.microsoft.com/office/drawing/2014/main" id="{CAF7965D-7CE8-4387-BA18-32ED06616803}"/>
              </a:ext>
            </a:extLst>
          </p:cNvPr>
          <p:cNvSpPr txBox="1">
            <a:spLocks/>
          </p:cNvSpPr>
          <p:nvPr/>
        </p:nvSpPr>
        <p:spPr bwMode="auto">
          <a:xfrm>
            <a:off x="729696" y="1002378"/>
            <a:ext cx="11176000" cy="56381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457200" indent="-457200">
              <a:buFont typeface="Arial" panose="020B0604020202020204" pitchFamily="34" charset="0"/>
              <a:buChar char="•"/>
            </a:pPr>
            <a:r>
              <a:rPr lang="en-US" sz="2800" dirty="0"/>
              <a:t>Northwest River Forecast Center (NWRFC) currently uses ESP technique to make water supply forecasts for the Columbia River Basin.</a:t>
            </a:r>
          </a:p>
          <a:p>
            <a:pPr marL="457200" indent="-457200">
              <a:buFont typeface="Arial" panose="020B0604020202020204" pitchFamily="34" charset="0"/>
              <a:buChar char="•"/>
            </a:pPr>
            <a:r>
              <a:rPr lang="en-US" sz="2800" dirty="0"/>
              <a:t>Modeling system to simulate soil moisture, snowpack, regulation, and streamflow.</a:t>
            </a:r>
          </a:p>
          <a:p>
            <a:pPr marL="684213" lvl="1" indent="-457200">
              <a:buFont typeface="Courier New" panose="02070309020205020404" pitchFamily="49" charset="0"/>
              <a:buChar char="o"/>
            </a:pPr>
            <a:r>
              <a:rPr lang="en-US" sz="2800" dirty="0"/>
              <a:t>Uses the current hydrologic conditions, and </a:t>
            </a:r>
          </a:p>
          <a:p>
            <a:pPr marL="684213" lvl="1" indent="-457200">
              <a:buFont typeface="Courier New" panose="02070309020205020404" pitchFamily="49" charset="0"/>
              <a:buChar char="o"/>
            </a:pPr>
            <a:r>
              <a:rPr lang="en-US" sz="2800" dirty="0"/>
              <a:t>Then uses historical meteorological data to create equally likely sequences of future hydrological conditions, each starting with the current hydrological conditions.</a:t>
            </a:r>
          </a:p>
          <a:p>
            <a:pPr marL="457200" indent="-457200">
              <a:buFont typeface="Arial" panose="020B0604020202020204" pitchFamily="34" charset="0"/>
              <a:buChar char="•"/>
            </a:pPr>
            <a:r>
              <a:rPr lang="en-US" sz="2800" dirty="0"/>
              <a:t>Statistical analysis is performed on these sequences to generate probabilistic forecasts of seasonal water supply</a:t>
            </a:r>
          </a:p>
        </p:txBody>
      </p:sp>
      <p:sp>
        <p:nvSpPr>
          <p:cNvPr id="8" name="Title 2">
            <a:extLst>
              <a:ext uri="{FF2B5EF4-FFF2-40B4-BE49-F238E27FC236}">
                <a16:creationId xmlns:a16="http://schemas.microsoft.com/office/drawing/2014/main" id="{D68509C0-9434-4B80-813C-56B6C462AB76}"/>
              </a:ext>
            </a:extLst>
          </p:cNvPr>
          <p:cNvSpPr txBox="1">
            <a:spLocks/>
          </p:cNvSpPr>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a:lstStyle>
          <a:p>
            <a:r>
              <a:rPr lang="en-US" dirty="0"/>
              <a:t>Ensemble Streamflow Prediction (ESP)</a:t>
            </a:r>
          </a:p>
        </p:txBody>
      </p:sp>
    </p:spTree>
    <p:extLst>
      <p:ext uri="{BB962C8B-B14F-4D97-AF65-F5344CB8AC3E}">
        <p14:creationId xmlns:p14="http://schemas.microsoft.com/office/powerpoint/2010/main" val="637545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FD8828D5-2DF0-D9CF-4036-AF3F6F7AF602}"/>
              </a:ext>
            </a:extLst>
          </p:cNvPr>
          <p:cNvSpPr txBox="1">
            <a:spLocks/>
          </p:cNvSpPr>
          <p:nvPr/>
        </p:nvSpPr>
        <p:spPr>
          <a:xfrm>
            <a:off x="954860" y="128981"/>
            <a:ext cx="10395012" cy="785419"/>
          </a:xfrm>
          <a:prstGeom prst="rect">
            <a:avLst/>
          </a:prstGeom>
        </p:spPr>
        <p:txBody>
          <a:bodyPr/>
          <a:lst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a:lstStyle>
          <a:p>
            <a:r>
              <a:rPr lang="en-US" dirty="0"/>
              <a:t>Snow Water equivalent </a:t>
            </a:r>
          </a:p>
        </p:txBody>
      </p:sp>
      <p:pic>
        <p:nvPicPr>
          <p:cNvPr id="8" name="Picture 7">
            <a:extLst>
              <a:ext uri="{FF2B5EF4-FFF2-40B4-BE49-F238E27FC236}">
                <a16:creationId xmlns:a16="http://schemas.microsoft.com/office/drawing/2014/main" id="{DEC603BB-2602-1E34-3025-AD83D41682EB}"/>
              </a:ext>
            </a:extLst>
          </p:cNvPr>
          <p:cNvPicPr>
            <a:picLocks noChangeAspect="1"/>
          </p:cNvPicPr>
          <p:nvPr/>
        </p:nvPicPr>
        <p:blipFill>
          <a:blip r:embed="rId3"/>
          <a:stretch>
            <a:fillRect/>
          </a:stretch>
        </p:blipFill>
        <p:spPr>
          <a:xfrm>
            <a:off x="990770" y="768876"/>
            <a:ext cx="4686300" cy="4499994"/>
          </a:xfrm>
          <a:prstGeom prst="rect">
            <a:avLst/>
          </a:prstGeom>
        </p:spPr>
      </p:pic>
      <p:pic>
        <p:nvPicPr>
          <p:cNvPr id="9" name="Picture 8">
            <a:extLst>
              <a:ext uri="{FF2B5EF4-FFF2-40B4-BE49-F238E27FC236}">
                <a16:creationId xmlns:a16="http://schemas.microsoft.com/office/drawing/2014/main" id="{1AFBDF92-11BD-FAA0-202D-9993158D461F}"/>
              </a:ext>
            </a:extLst>
          </p:cNvPr>
          <p:cNvPicPr>
            <a:picLocks noChangeAspect="1"/>
          </p:cNvPicPr>
          <p:nvPr/>
        </p:nvPicPr>
        <p:blipFill>
          <a:blip r:embed="rId4"/>
          <a:stretch>
            <a:fillRect/>
          </a:stretch>
        </p:blipFill>
        <p:spPr>
          <a:xfrm>
            <a:off x="6258167" y="576262"/>
            <a:ext cx="4370949" cy="5705475"/>
          </a:xfrm>
          <a:prstGeom prst="rect">
            <a:avLst/>
          </a:prstGeom>
        </p:spPr>
      </p:pic>
      <p:sp>
        <p:nvSpPr>
          <p:cNvPr id="10" name="Content Placeholder 2">
            <a:extLst>
              <a:ext uri="{FF2B5EF4-FFF2-40B4-BE49-F238E27FC236}">
                <a16:creationId xmlns:a16="http://schemas.microsoft.com/office/drawing/2014/main" id="{97D25CDA-E994-5288-3605-2406205F4A82}"/>
              </a:ext>
            </a:extLst>
          </p:cNvPr>
          <p:cNvSpPr txBox="1">
            <a:spLocks/>
          </p:cNvSpPr>
          <p:nvPr/>
        </p:nvSpPr>
        <p:spPr>
          <a:xfrm>
            <a:off x="406276" y="5395025"/>
            <a:ext cx="5689724" cy="1097145"/>
          </a:xfrm>
          <a:prstGeom prst="rect">
            <a:avLst/>
          </a:prstGeom>
          <a:solidFill>
            <a:schemeClr val="tx2"/>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Aft>
                <a:spcPts val="1200"/>
              </a:spcAft>
              <a:buFont typeface="Arial" panose="020B0604020202020204" pitchFamily="34" charset="0"/>
              <a:buChar char="•"/>
            </a:pPr>
            <a:r>
              <a:rPr lang="en-US" sz="2000" dirty="0"/>
              <a:t>Snowpack is below average (84%) for Mid-March in the Kootenai Basin.</a:t>
            </a:r>
          </a:p>
          <a:p>
            <a:pPr marL="342900" indent="-342900">
              <a:spcAft>
                <a:spcPts val="1200"/>
              </a:spcAft>
              <a:buFont typeface="Arial" panose="020B0604020202020204" pitchFamily="34" charset="0"/>
              <a:buChar char="•"/>
            </a:pPr>
            <a:r>
              <a:rPr lang="en-US" sz="2000" dirty="0"/>
              <a:t>Predictive ability this early in the snow season is low for summer flows.</a:t>
            </a:r>
          </a:p>
        </p:txBody>
      </p:sp>
    </p:spTree>
    <p:extLst>
      <p:ext uri="{BB962C8B-B14F-4D97-AF65-F5344CB8AC3E}">
        <p14:creationId xmlns:p14="http://schemas.microsoft.com/office/powerpoint/2010/main" val="3278207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p:cNvSpPr>
          <p:nvPr>
            <p:ph type="title"/>
          </p:nvPr>
        </p:nvSpPr>
        <p:spPr>
          <a:xfrm>
            <a:off x="954860" y="128981"/>
            <a:ext cx="10185088" cy="785419"/>
          </a:xfrm>
        </p:spPr>
        <p:txBody>
          <a:bodyPr/>
          <a:lstStyle/>
          <a:p>
            <a:r>
              <a:rPr lang="en-US" dirty="0"/>
              <a:t>Snow Water equivalent </a:t>
            </a:r>
          </a:p>
        </p:txBody>
      </p:sp>
      <p:sp>
        <p:nvSpPr>
          <p:cNvPr id="5" name="Rectangle 4"/>
          <p:cNvSpPr/>
          <p:nvPr/>
        </p:nvSpPr>
        <p:spPr>
          <a:xfrm>
            <a:off x="4783667" y="1303867"/>
            <a:ext cx="558800" cy="533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0116E277-A017-5C64-FBE9-E5B5203E699F}"/>
              </a:ext>
            </a:extLst>
          </p:cNvPr>
          <p:cNvPicPr>
            <a:picLocks noChangeAspect="1"/>
          </p:cNvPicPr>
          <p:nvPr/>
        </p:nvPicPr>
        <p:blipFill>
          <a:blip r:embed="rId3"/>
          <a:stretch>
            <a:fillRect/>
          </a:stretch>
        </p:blipFill>
        <p:spPr>
          <a:xfrm>
            <a:off x="332509" y="2122365"/>
            <a:ext cx="11118433" cy="2898369"/>
          </a:xfrm>
          <a:prstGeom prst="rect">
            <a:avLst/>
          </a:prstGeom>
        </p:spPr>
      </p:pic>
    </p:spTree>
    <p:extLst>
      <p:ext uri="{BB962C8B-B14F-4D97-AF65-F5344CB8AC3E}">
        <p14:creationId xmlns:p14="http://schemas.microsoft.com/office/powerpoint/2010/main" val="278813015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9CDA0B-F17F-5B69-4163-FE0C6F075FAD}"/>
              </a:ext>
            </a:extLst>
          </p:cNvPr>
          <p:cNvPicPr>
            <a:picLocks noChangeAspect="1"/>
          </p:cNvPicPr>
          <p:nvPr/>
        </p:nvPicPr>
        <p:blipFill>
          <a:blip r:embed="rId3"/>
          <a:stretch>
            <a:fillRect/>
          </a:stretch>
        </p:blipFill>
        <p:spPr>
          <a:xfrm>
            <a:off x="1719263" y="1004452"/>
            <a:ext cx="8205788" cy="5420028"/>
          </a:xfrm>
          <a:prstGeom prst="rect">
            <a:avLst/>
          </a:prstGeom>
        </p:spPr>
      </p:pic>
      <p:sp>
        <p:nvSpPr>
          <p:cNvPr id="9" name="Title 2"/>
          <p:cNvSpPr>
            <a:spLocks noGrp="1"/>
          </p:cNvSpPr>
          <p:nvPr>
            <p:ph type="title"/>
          </p:nvPr>
        </p:nvSpPr>
        <p:spPr>
          <a:xfrm>
            <a:off x="954860" y="128981"/>
            <a:ext cx="10185088" cy="785419"/>
          </a:xfrm>
        </p:spPr>
        <p:txBody>
          <a:bodyPr/>
          <a:lstStyle/>
          <a:p>
            <a:r>
              <a:rPr lang="en-US" dirty="0"/>
              <a:t>Unofficial Water Supply Forecast (April </a:t>
            </a:r>
            <a:r>
              <a:rPr lang="en-US" dirty="0" err="1"/>
              <a:t>Earlybird</a:t>
            </a:r>
            <a:r>
              <a:rPr lang="en-US" dirty="0"/>
              <a:t> 2024) – Dry remainder of month</a:t>
            </a:r>
          </a:p>
        </p:txBody>
      </p:sp>
      <p:sp>
        <p:nvSpPr>
          <p:cNvPr id="7" name="Oval 6">
            <a:extLst>
              <a:ext uri="{FF2B5EF4-FFF2-40B4-BE49-F238E27FC236}">
                <a16:creationId xmlns:a16="http://schemas.microsoft.com/office/drawing/2014/main" id="{D390CFF2-65D6-B982-BE66-41A2E2354E0A}"/>
              </a:ext>
            </a:extLst>
          </p:cNvPr>
          <p:cNvSpPr/>
          <p:nvPr/>
        </p:nvSpPr>
        <p:spPr>
          <a:xfrm>
            <a:off x="4895850" y="1588126"/>
            <a:ext cx="2771775" cy="276225"/>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E0F5ED9-EE8E-8BD6-1DE0-598FA6D51BA5}"/>
              </a:ext>
            </a:extLst>
          </p:cNvPr>
          <p:cNvSpPr txBox="1"/>
          <p:nvPr/>
        </p:nvSpPr>
        <p:spPr>
          <a:xfrm>
            <a:off x="9009063" y="2291927"/>
            <a:ext cx="2712893" cy="646331"/>
          </a:xfrm>
          <a:prstGeom prst="rect">
            <a:avLst/>
          </a:prstGeom>
          <a:solidFill>
            <a:srgbClr val="FFFFFF"/>
          </a:solidFill>
          <a:ln w="12700">
            <a:solidFill>
              <a:schemeClr val="accent1"/>
            </a:solidFill>
          </a:ln>
        </p:spPr>
        <p:txBody>
          <a:bodyPr wrap="square" rtlCol="0">
            <a:spAutoFit/>
          </a:bodyPr>
          <a:lstStyle/>
          <a:p>
            <a:r>
              <a:rPr lang="en-US" dirty="0"/>
              <a:t>Last year - March dry </a:t>
            </a:r>
            <a:r>
              <a:rPr lang="en-US" dirty="0" err="1"/>
              <a:t>earlybird</a:t>
            </a:r>
            <a:r>
              <a:rPr lang="en-US" dirty="0"/>
              <a:t> was 4.84 </a:t>
            </a:r>
            <a:r>
              <a:rPr lang="en-US" dirty="0" err="1"/>
              <a:t>maf</a:t>
            </a:r>
            <a:endParaRPr lang="en-US" dirty="0"/>
          </a:p>
        </p:txBody>
      </p:sp>
    </p:spTree>
    <p:extLst>
      <p:ext uri="{BB962C8B-B14F-4D97-AF65-F5344CB8AC3E}">
        <p14:creationId xmlns:p14="http://schemas.microsoft.com/office/powerpoint/2010/main" val="365978069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FD8828D5-2DF0-D9CF-4036-AF3F6F7AF602}"/>
              </a:ext>
            </a:extLst>
          </p:cNvPr>
          <p:cNvSpPr txBox="1">
            <a:spLocks/>
          </p:cNvSpPr>
          <p:nvPr/>
        </p:nvSpPr>
        <p:spPr>
          <a:xfrm>
            <a:off x="954860" y="128981"/>
            <a:ext cx="10395012" cy="785419"/>
          </a:xfrm>
          <a:prstGeom prst="rect">
            <a:avLst/>
          </a:prstGeom>
        </p:spPr>
        <p:txBody>
          <a:bodyPr/>
          <a:lst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a:lstStyle>
          <a:p>
            <a:r>
              <a:rPr lang="en-US" dirty="0"/>
              <a:t>Northwest river forecast center</a:t>
            </a:r>
          </a:p>
        </p:txBody>
      </p:sp>
      <p:grpSp>
        <p:nvGrpSpPr>
          <p:cNvPr id="16" name="Group 15">
            <a:extLst>
              <a:ext uri="{FF2B5EF4-FFF2-40B4-BE49-F238E27FC236}">
                <a16:creationId xmlns:a16="http://schemas.microsoft.com/office/drawing/2014/main" id="{984183F1-E272-A85E-CAEA-632D948FADAC}"/>
              </a:ext>
            </a:extLst>
          </p:cNvPr>
          <p:cNvGrpSpPr/>
          <p:nvPr/>
        </p:nvGrpSpPr>
        <p:grpSpPr>
          <a:xfrm>
            <a:off x="5593074" y="1233131"/>
            <a:ext cx="6180244" cy="4563408"/>
            <a:chOff x="802460" y="690206"/>
            <a:chExt cx="6180244" cy="4563408"/>
          </a:xfrm>
        </p:grpSpPr>
        <p:pic>
          <p:nvPicPr>
            <p:cNvPr id="3" name="Picture 2">
              <a:extLst>
                <a:ext uri="{FF2B5EF4-FFF2-40B4-BE49-F238E27FC236}">
                  <a16:creationId xmlns:a16="http://schemas.microsoft.com/office/drawing/2014/main" id="{988C48E7-2776-5E25-76A0-842AA41207E4}"/>
                </a:ext>
              </a:extLst>
            </p:cNvPr>
            <p:cNvPicPr>
              <a:picLocks noChangeAspect="1"/>
            </p:cNvPicPr>
            <p:nvPr/>
          </p:nvPicPr>
          <p:blipFill>
            <a:blip r:embed="rId3"/>
            <a:stretch>
              <a:fillRect/>
            </a:stretch>
          </p:blipFill>
          <p:spPr>
            <a:xfrm>
              <a:off x="802460" y="690206"/>
              <a:ext cx="6180244" cy="4563408"/>
            </a:xfrm>
            <a:prstGeom prst="rect">
              <a:avLst/>
            </a:prstGeom>
          </p:spPr>
        </p:pic>
        <p:sp>
          <p:nvSpPr>
            <p:cNvPr id="6" name="TextBox 5">
              <a:extLst>
                <a:ext uri="{FF2B5EF4-FFF2-40B4-BE49-F238E27FC236}">
                  <a16:creationId xmlns:a16="http://schemas.microsoft.com/office/drawing/2014/main" id="{89D16847-C333-C088-891C-F5EA8908D9D8}"/>
                </a:ext>
              </a:extLst>
            </p:cNvPr>
            <p:cNvSpPr txBox="1"/>
            <p:nvPr/>
          </p:nvSpPr>
          <p:spPr>
            <a:xfrm>
              <a:off x="3462001" y="2016366"/>
              <a:ext cx="827570" cy="274265"/>
            </a:xfrm>
            <a:prstGeom prst="rect">
              <a:avLst/>
            </a:prstGeom>
            <a:noFill/>
          </p:spPr>
          <p:txBody>
            <a:bodyPr wrap="square" rtlCol="0">
              <a:spAutoFit/>
            </a:bodyPr>
            <a:lstStyle/>
            <a:p>
              <a:r>
                <a:rPr lang="en-US" dirty="0"/>
                <a:t>4.64 </a:t>
              </a:r>
              <a:r>
                <a:rPr lang="en-US" dirty="0" err="1"/>
                <a:t>maf</a:t>
              </a:r>
              <a:endParaRPr lang="en-US" dirty="0"/>
            </a:p>
          </p:txBody>
        </p:sp>
        <p:sp>
          <p:nvSpPr>
            <p:cNvPr id="7" name="TextBox 6">
              <a:extLst>
                <a:ext uri="{FF2B5EF4-FFF2-40B4-BE49-F238E27FC236}">
                  <a16:creationId xmlns:a16="http://schemas.microsoft.com/office/drawing/2014/main" id="{258331D0-723B-9740-4ED6-6135AE989BD8}"/>
                </a:ext>
              </a:extLst>
            </p:cNvPr>
            <p:cNvSpPr txBox="1"/>
            <p:nvPr/>
          </p:nvSpPr>
          <p:spPr>
            <a:xfrm>
              <a:off x="5470829" y="2019107"/>
              <a:ext cx="827570" cy="646331"/>
            </a:xfrm>
            <a:prstGeom prst="rect">
              <a:avLst/>
            </a:prstGeom>
            <a:noFill/>
          </p:spPr>
          <p:txBody>
            <a:bodyPr wrap="square" rtlCol="0">
              <a:spAutoFit/>
            </a:bodyPr>
            <a:lstStyle/>
            <a:p>
              <a:r>
                <a:rPr lang="en-US" dirty="0"/>
                <a:t>5.15 </a:t>
              </a:r>
              <a:r>
                <a:rPr lang="en-US" dirty="0" err="1"/>
                <a:t>maf</a:t>
              </a:r>
              <a:endParaRPr lang="en-US" dirty="0"/>
            </a:p>
          </p:txBody>
        </p:sp>
        <p:sp>
          <p:nvSpPr>
            <p:cNvPr id="8" name="Oval 7">
              <a:extLst>
                <a:ext uri="{FF2B5EF4-FFF2-40B4-BE49-F238E27FC236}">
                  <a16:creationId xmlns:a16="http://schemas.microsoft.com/office/drawing/2014/main" id="{42964991-CB0B-8C70-5F5B-26BF3802EA3B}"/>
                </a:ext>
              </a:extLst>
            </p:cNvPr>
            <p:cNvSpPr/>
            <p:nvPr/>
          </p:nvSpPr>
          <p:spPr>
            <a:xfrm>
              <a:off x="4459329" y="2820787"/>
              <a:ext cx="120245" cy="1060987"/>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E7551FA6-5D44-77D8-6A88-5E8C67FA9DE3}"/>
                </a:ext>
              </a:extLst>
            </p:cNvPr>
            <p:cNvSpPr/>
            <p:nvPr/>
          </p:nvSpPr>
          <p:spPr>
            <a:xfrm>
              <a:off x="6217056" y="2603446"/>
              <a:ext cx="120245" cy="1060987"/>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082A9289-93A4-F331-3C4D-956B09158E1E}"/>
                </a:ext>
              </a:extLst>
            </p:cNvPr>
            <p:cNvCxnSpPr>
              <a:cxnSpLocks/>
            </p:cNvCxnSpPr>
            <p:nvPr/>
          </p:nvCxnSpPr>
          <p:spPr>
            <a:xfrm>
              <a:off x="4243595" y="2322169"/>
              <a:ext cx="215734" cy="521767"/>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9EB4BDF-9137-C1FD-4FB8-6F5C2FCDBCEA}"/>
                </a:ext>
              </a:extLst>
            </p:cNvPr>
            <p:cNvCxnSpPr>
              <a:cxnSpLocks/>
            </p:cNvCxnSpPr>
            <p:nvPr/>
          </p:nvCxnSpPr>
          <p:spPr>
            <a:xfrm>
              <a:off x="6085382" y="2290632"/>
              <a:ext cx="131674" cy="312814"/>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Content Placeholder 2">
            <a:extLst>
              <a:ext uri="{FF2B5EF4-FFF2-40B4-BE49-F238E27FC236}">
                <a16:creationId xmlns:a16="http://schemas.microsoft.com/office/drawing/2014/main" id="{2437C92A-B446-AFF6-762D-56AF762DB7ED}"/>
              </a:ext>
            </a:extLst>
          </p:cNvPr>
          <p:cNvSpPr txBox="1">
            <a:spLocks/>
          </p:cNvSpPr>
          <p:nvPr/>
        </p:nvSpPr>
        <p:spPr>
          <a:xfrm>
            <a:off x="418682" y="4839449"/>
            <a:ext cx="5174392" cy="1761590"/>
          </a:xfrm>
          <a:prstGeom prst="rect">
            <a:avLst/>
          </a:prstGeo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Aft>
                <a:spcPts val="1200"/>
              </a:spcAft>
              <a:buFont typeface="Arial" panose="020B0604020202020204" pitchFamily="34" charset="0"/>
              <a:buChar char="•"/>
            </a:pPr>
            <a:r>
              <a:rPr lang="en-US" dirty="0"/>
              <a:t>Current ESP water supply forecast for Apr-Aug 2024 is also below average. </a:t>
            </a:r>
          </a:p>
          <a:p>
            <a:pPr marL="285750" indent="-285750">
              <a:spcAft>
                <a:spcPts val="1200"/>
              </a:spcAft>
              <a:buFont typeface="Arial" panose="020B0604020202020204" pitchFamily="34" charset="0"/>
              <a:buChar char="•"/>
            </a:pPr>
            <a:r>
              <a:rPr lang="en-US" dirty="0"/>
              <a:t>Still possible to have more snow accumulation this.</a:t>
            </a:r>
          </a:p>
        </p:txBody>
      </p:sp>
      <p:pic>
        <p:nvPicPr>
          <p:cNvPr id="21" name="Picture 20">
            <a:extLst>
              <a:ext uri="{FF2B5EF4-FFF2-40B4-BE49-F238E27FC236}">
                <a16:creationId xmlns:a16="http://schemas.microsoft.com/office/drawing/2014/main" id="{0E58FF1E-2145-0B28-0A5F-04E694056BE6}"/>
              </a:ext>
            </a:extLst>
          </p:cNvPr>
          <p:cNvPicPr>
            <a:picLocks noChangeAspect="1"/>
          </p:cNvPicPr>
          <p:nvPr/>
        </p:nvPicPr>
        <p:blipFill>
          <a:blip r:embed="rId4"/>
          <a:stretch>
            <a:fillRect/>
          </a:stretch>
        </p:blipFill>
        <p:spPr>
          <a:xfrm>
            <a:off x="958664" y="1508826"/>
            <a:ext cx="4276725" cy="2962275"/>
          </a:xfrm>
          <a:prstGeom prst="rect">
            <a:avLst/>
          </a:prstGeom>
        </p:spPr>
      </p:pic>
      <p:sp>
        <p:nvSpPr>
          <p:cNvPr id="23" name="Rectangle: Rounded Corners 22">
            <a:extLst>
              <a:ext uri="{FF2B5EF4-FFF2-40B4-BE49-F238E27FC236}">
                <a16:creationId xmlns:a16="http://schemas.microsoft.com/office/drawing/2014/main" id="{A35BED59-9FD0-33E6-0A0A-9D0713661126}"/>
              </a:ext>
            </a:extLst>
          </p:cNvPr>
          <p:cNvSpPr/>
          <p:nvPr/>
        </p:nvSpPr>
        <p:spPr>
          <a:xfrm>
            <a:off x="954860" y="3638764"/>
            <a:ext cx="4360090" cy="180761"/>
          </a:xfrm>
          <a:prstGeom prst="round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37310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5145A26-2F5B-601B-A4A2-915C829977DF}"/>
              </a:ext>
            </a:extLst>
          </p:cNvPr>
          <p:cNvPicPr>
            <a:picLocks noChangeAspect="1"/>
          </p:cNvPicPr>
          <p:nvPr/>
        </p:nvPicPr>
        <p:blipFill>
          <a:blip r:embed="rId3"/>
          <a:stretch>
            <a:fillRect/>
          </a:stretch>
        </p:blipFill>
        <p:spPr>
          <a:xfrm>
            <a:off x="1127851" y="76199"/>
            <a:ext cx="8783198" cy="6374303"/>
          </a:xfrm>
          <a:prstGeom prst="rect">
            <a:avLst/>
          </a:prstGeom>
        </p:spPr>
      </p:pic>
      <p:sp>
        <p:nvSpPr>
          <p:cNvPr id="2" name="Slide Number Placeholder 1"/>
          <p:cNvSpPr>
            <a:spLocks noGrp="1"/>
          </p:cNvSpPr>
          <p:nvPr>
            <p:ph type="sldNum" sz="quarter" idx="4294967295"/>
          </p:nvPr>
        </p:nvSpPr>
        <p:spPr>
          <a:xfrm>
            <a:off x="5446713" y="6426200"/>
            <a:ext cx="977900" cy="241300"/>
          </a:xfrm>
          <a:prstGeom prst="rect">
            <a:avLst/>
          </a:prstGeom>
        </p:spPr>
        <p:txBody>
          <a:bodyPr/>
          <a:lstStyle/>
          <a:p>
            <a:pPr>
              <a:defRPr/>
            </a:pPr>
            <a:fld id="{18231325-7D14-495D-A894-C01E2D93F573}" type="slidenum">
              <a:rPr lang="en-US" smtClean="0"/>
              <a:pPr>
                <a:defRPr/>
              </a:pPr>
              <a:t>6</a:t>
            </a:fld>
            <a:endParaRPr lang="en-US" dirty="0"/>
          </a:p>
        </p:txBody>
      </p:sp>
      <p:sp>
        <p:nvSpPr>
          <p:cNvPr id="8" name="Rectangle 7">
            <a:extLst>
              <a:ext uri="{FF2B5EF4-FFF2-40B4-BE49-F238E27FC236}">
                <a16:creationId xmlns:a16="http://schemas.microsoft.com/office/drawing/2014/main" id="{95AAD81F-3588-4B73-89C3-D9EB26DB9D7A}"/>
              </a:ext>
            </a:extLst>
          </p:cNvPr>
          <p:cNvSpPr/>
          <p:nvPr/>
        </p:nvSpPr>
        <p:spPr>
          <a:xfrm>
            <a:off x="1238865" y="5825134"/>
            <a:ext cx="8377083" cy="49303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4" name="Group 3"/>
          <p:cNvGrpSpPr>
            <a:grpSpLocks noChangeAspect="1"/>
          </p:cNvGrpSpPr>
          <p:nvPr/>
        </p:nvGrpSpPr>
        <p:grpSpPr>
          <a:xfrm>
            <a:off x="1809957" y="5893181"/>
            <a:ext cx="7273512" cy="918155"/>
            <a:chOff x="132145" y="4533455"/>
            <a:chExt cx="11945555" cy="1308374"/>
          </a:xfrm>
        </p:grpSpPr>
        <p:pic>
          <p:nvPicPr>
            <p:cNvPr id="5" name="Picture 56"/>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76941" b="84143"/>
            <a:stretch/>
          </p:blipFill>
          <p:spPr bwMode="auto">
            <a:xfrm>
              <a:off x="132145" y="4533455"/>
              <a:ext cx="3035300" cy="1308374"/>
            </a:xfrm>
            <a:prstGeom prst="rect">
              <a:avLst/>
            </a:prstGeom>
            <a:solidFill>
              <a:srgbClr val="FFFFFF"/>
            </a:solidFill>
            <a:ln>
              <a:noFill/>
            </a:ln>
            <a:effectLst/>
          </p:spPr>
        </p:pic>
        <p:pic>
          <p:nvPicPr>
            <p:cNvPr id="6" name="Picture 56"/>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8478" r="22962" b="84143"/>
            <a:stretch/>
          </p:blipFill>
          <p:spPr bwMode="auto">
            <a:xfrm>
              <a:off x="3053145" y="4533455"/>
              <a:ext cx="9024555" cy="1308374"/>
            </a:xfrm>
            <a:prstGeom prst="rect">
              <a:avLst/>
            </a:prstGeom>
            <a:solidFill>
              <a:srgbClr val="FFFFFF"/>
            </a:solidFill>
            <a:ln>
              <a:noFill/>
            </a:ln>
            <a:effectLst/>
          </p:spPr>
        </p:pic>
      </p:grpSp>
      <p:pic>
        <p:nvPicPr>
          <p:cNvPr id="11" name="Picture 10">
            <a:extLst>
              <a:ext uri="{FF2B5EF4-FFF2-40B4-BE49-F238E27FC236}">
                <a16:creationId xmlns:a16="http://schemas.microsoft.com/office/drawing/2014/main" id="{1A04490A-C9B1-F564-8EDC-98BCA48686B0}"/>
              </a:ext>
            </a:extLst>
          </p:cNvPr>
          <p:cNvPicPr>
            <a:picLocks noChangeAspect="1"/>
          </p:cNvPicPr>
          <p:nvPr/>
        </p:nvPicPr>
        <p:blipFill>
          <a:blip r:embed="rId5"/>
          <a:stretch>
            <a:fillRect/>
          </a:stretch>
        </p:blipFill>
        <p:spPr>
          <a:xfrm>
            <a:off x="9984840" y="2025111"/>
            <a:ext cx="2105025" cy="1857375"/>
          </a:xfrm>
          <a:prstGeom prst="rect">
            <a:avLst/>
          </a:prstGeom>
        </p:spPr>
      </p:pic>
      <p:sp>
        <p:nvSpPr>
          <p:cNvPr id="13" name="TextBox 12">
            <a:extLst>
              <a:ext uri="{FF2B5EF4-FFF2-40B4-BE49-F238E27FC236}">
                <a16:creationId xmlns:a16="http://schemas.microsoft.com/office/drawing/2014/main" id="{2DDF4314-64EF-BB3C-BBA0-736860D70EB9}"/>
              </a:ext>
            </a:extLst>
          </p:cNvPr>
          <p:cNvSpPr txBox="1"/>
          <p:nvPr/>
        </p:nvSpPr>
        <p:spPr>
          <a:xfrm>
            <a:off x="9576055" y="5964535"/>
            <a:ext cx="1668545" cy="461665"/>
          </a:xfrm>
          <a:prstGeom prst="rect">
            <a:avLst/>
          </a:prstGeom>
          <a:solidFill>
            <a:schemeClr val="tx2"/>
          </a:solidFill>
        </p:spPr>
        <p:txBody>
          <a:bodyPr wrap="square" rtlCol="0">
            <a:spAutoFit/>
          </a:bodyPr>
          <a:lstStyle/>
          <a:p>
            <a:r>
              <a:rPr lang="en-US" sz="1200" dirty="0"/>
              <a:t>* Preliminary and subject to change</a:t>
            </a:r>
          </a:p>
        </p:txBody>
      </p:sp>
      <p:sp>
        <p:nvSpPr>
          <p:cNvPr id="17" name="Trapezoid 16">
            <a:extLst>
              <a:ext uri="{FF2B5EF4-FFF2-40B4-BE49-F238E27FC236}">
                <a16:creationId xmlns:a16="http://schemas.microsoft.com/office/drawing/2014/main" id="{18DD82D3-59F9-C83E-3A13-E2A83DE15664}"/>
              </a:ext>
            </a:extLst>
          </p:cNvPr>
          <p:cNvSpPr/>
          <p:nvPr/>
        </p:nvSpPr>
        <p:spPr>
          <a:xfrm>
            <a:off x="6263449" y="3238696"/>
            <a:ext cx="483305" cy="2196264"/>
          </a:xfrm>
          <a:prstGeom prst="trapezoid">
            <a:avLst>
              <a:gd name="adj" fmla="val 19944"/>
            </a:avLst>
          </a:prstGeom>
          <a:solidFill>
            <a:srgbClr val="F2A8E4">
              <a:alpha val="7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2400" dirty="0"/>
          </a:p>
        </p:txBody>
      </p:sp>
      <p:sp>
        <p:nvSpPr>
          <p:cNvPr id="19" name="Parallelogram 18">
            <a:extLst>
              <a:ext uri="{FF2B5EF4-FFF2-40B4-BE49-F238E27FC236}">
                <a16:creationId xmlns:a16="http://schemas.microsoft.com/office/drawing/2014/main" id="{260005BD-DC8C-9348-9F4D-E95B0D020B8D}"/>
              </a:ext>
            </a:extLst>
          </p:cNvPr>
          <p:cNvSpPr/>
          <p:nvPr/>
        </p:nvSpPr>
        <p:spPr>
          <a:xfrm>
            <a:off x="6000750" y="4543425"/>
            <a:ext cx="602584" cy="891535"/>
          </a:xfrm>
          <a:prstGeom prst="parallelogram">
            <a:avLst/>
          </a:prstGeom>
          <a:solidFill>
            <a:srgbClr val="F2A8E4">
              <a:alpha val="7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4" name="TextBox 1">
            <a:extLst>
              <a:ext uri="{FF2B5EF4-FFF2-40B4-BE49-F238E27FC236}">
                <a16:creationId xmlns:a16="http://schemas.microsoft.com/office/drawing/2014/main" id="{3C9ADD34-1EBA-9B0A-A5CE-575769438469}"/>
              </a:ext>
            </a:extLst>
          </p:cNvPr>
          <p:cNvSpPr txBox="1"/>
          <p:nvPr/>
        </p:nvSpPr>
        <p:spPr>
          <a:xfrm>
            <a:off x="6263446" y="3557534"/>
            <a:ext cx="502159" cy="1272974"/>
          </a:xfrm>
          <a:prstGeom prst="rect">
            <a:avLst/>
          </a:prstGeom>
        </p:spPr>
        <p:txBody>
          <a:bodyPr vert="vert270"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t>Sturgeon Pulse Operation May  - June 2024</a:t>
            </a:r>
          </a:p>
        </p:txBody>
      </p:sp>
    </p:spTree>
    <p:extLst>
      <p:ext uri="{BB962C8B-B14F-4D97-AF65-F5344CB8AC3E}">
        <p14:creationId xmlns:p14="http://schemas.microsoft.com/office/powerpoint/2010/main" val="135061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p:cNvSpPr>
          <p:nvPr>
            <p:ph type="title"/>
          </p:nvPr>
        </p:nvSpPr>
        <p:spPr>
          <a:xfrm>
            <a:off x="954860" y="128981"/>
            <a:ext cx="10185088" cy="785419"/>
          </a:xfrm>
        </p:spPr>
        <p:txBody>
          <a:bodyPr/>
          <a:lstStyle/>
          <a:p>
            <a:r>
              <a:rPr lang="en-US" dirty="0"/>
              <a:t>Weather this week</a:t>
            </a:r>
          </a:p>
        </p:txBody>
      </p:sp>
      <p:sp>
        <p:nvSpPr>
          <p:cNvPr id="5" name="Rectangle 4"/>
          <p:cNvSpPr/>
          <p:nvPr/>
        </p:nvSpPr>
        <p:spPr>
          <a:xfrm>
            <a:off x="4783667" y="1303867"/>
            <a:ext cx="558800" cy="533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9AF49539-3331-D78A-0E24-FA7D382FA1BD}"/>
              </a:ext>
            </a:extLst>
          </p:cNvPr>
          <p:cNvPicPr>
            <a:picLocks noChangeAspect="1"/>
          </p:cNvPicPr>
          <p:nvPr/>
        </p:nvPicPr>
        <p:blipFill>
          <a:blip r:embed="rId3"/>
          <a:stretch>
            <a:fillRect/>
          </a:stretch>
        </p:blipFill>
        <p:spPr>
          <a:xfrm>
            <a:off x="2286000" y="914400"/>
            <a:ext cx="7164125" cy="5852160"/>
          </a:xfrm>
          <a:prstGeom prst="rect">
            <a:avLst/>
          </a:prstGeom>
        </p:spPr>
      </p:pic>
    </p:spTree>
    <p:extLst>
      <p:ext uri="{BB962C8B-B14F-4D97-AF65-F5344CB8AC3E}">
        <p14:creationId xmlns:p14="http://schemas.microsoft.com/office/powerpoint/2010/main" val="167393244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p:cNvSpPr>
          <p:nvPr>
            <p:ph type="title"/>
          </p:nvPr>
        </p:nvSpPr>
        <p:spPr>
          <a:xfrm>
            <a:off x="954860" y="128981"/>
            <a:ext cx="10185088" cy="785419"/>
          </a:xfrm>
        </p:spPr>
        <p:txBody>
          <a:bodyPr/>
          <a:lstStyle/>
          <a:p>
            <a:r>
              <a:rPr lang="en-US" dirty="0"/>
              <a:t>Weather this week</a:t>
            </a:r>
          </a:p>
        </p:txBody>
      </p:sp>
      <p:sp>
        <p:nvSpPr>
          <p:cNvPr id="5" name="Rectangle 4"/>
          <p:cNvSpPr/>
          <p:nvPr/>
        </p:nvSpPr>
        <p:spPr>
          <a:xfrm>
            <a:off x="4783667" y="1303867"/>
            <a:ext cx="558800" cy="533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B845521C-CF8F-4DEC-4C82-755E48DA798E}"/>
              </a:ext>
            </a:extLst>
          </p:cNvPr>
          <p:cNvPicPr>
            <a:picLocks noChangeAspect="1"/>
          </p:cNvPicPr>
          <p:nvPr/>
        </p:nvPicPr>
        <p:blipFill>
          <a:blip r:embed="rId3"/>
          <a:stretch>
            <a:fillRect/>
          </a:stretch>
        </p:blipFill>
        <p:spPr>
          <a:xfrm>
            <a:off x="2286000" y="914400"/>
            <a:ext cx="7090881" cy="5852160"/>
          </a:xfrm>
          <a:prstGeom prst="rect">
            <a:avLst/>
          </a:prstGeom>
        </p:spPr>
      </p:pic>
    </p:spTree>
    <p:extLst>
      <p:ext uri="{BB962C8B-B14F-4D97-AF65-F5344CB8AC3E}">
        <p14:creationId xmlns:p14="http://schemas.microsoft.com/office/powerpoint/2010/main" val="302513149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p:cNvSpPr>
          <p:nvPr>
            <p:ph type="title"/>
          </p:nvPr>
        </p:nvSpPr>
        <p:spPr>
          <a:xfrm>
            <a:off x="954860" y="128981"/>
            <a:ext cx="10185088" cy="785419"/>
          </a:xfrm>
        </p:spPr>
        <p:txBody>
          <a:bodyPr/>
          <a:lstStyle/>
          <a:p>
            <a:r>
              <a:rPr lang="en-US" dirty="0"/>
              <a:t>Week two outlook</a:t>
            </a:r>
          </a:p>
        </p:txBody>
      </p:sp>
      <p:sp>
        <p:nvSpPr>
          <p:cNvPr id="5" name="Rectangle 4"/>
          <p:cNvSpPr/>
          <p:nvPr/>
        </p:nvSpPr>
        <p:spPr>
          <a:xfrm>
            <a:off x="4783667" y="1303867"/>
            <a:ext cx="558800" cy="533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774F17DD-6816-00E2-58A5-A3066A1CDCA1}"/>
              </a:ext>
            </a:extLst>
          </p:cNvPr>
          <p:cNvPicPr>
            <a:picLocks noChangeAspect="1"/>
          </p:cNvPicPr>
          <p:nvPr/>
        </p:nvPicPr>
        <p:blipFill>
          <a:blip r:embed="rId3"/>
          <a:stretch>
            <a:fillRect/>
          </a:stretch>
        </p:blipFill>
        <p:spPr>
          <a:xfrm>
            <a:off x="636443" y="1010516"/>
            <a:ext cx="5355535" cy="4543617"/>
          </a:xfrm>
          <a:prstGeom prst="rect">
            <a:avLst/>
          </a:prstGeom>
        </p:spPr>
      </p:pic>
      <p:pic>
        <p:nvPicPr>
          <p:cNvPr id="8" name="Picture 7">
            <a:extLst>
              <a:ext uri="{FF2B5EF4-FFF2-40B4-BE49-F238E27FC236}">
                <a16:creationId xmlns:a16="http://schemas.microsoft.com/office/drawing/2014/main" id="{85FB989C-DECD-042E-7243-D320246089E1}"/>
              </a:ext>
            </a:extLst>
          </p:cNvPr>
          <p:cNvPicPr>
            <a:picLocks noChangeAspect="1"/>
          </p:cNvPicPr>
          <p:nvPr/>
        </p:nvPicPr>
        <p:blipFill>
          <a:blip r:embed="rId4"/>
          <a:stretch>
            <a:fillRect/>
          </a:stretch>
        </p:blipFill>
        <p:spPr>
          <a:xfrm>
            <a:off x="6098492" y="1010515"/>
            <a:ext cx="5457065" cy="4543617"/>
          </a:xfrm>
          <a:prstGeom prst="rect">
            <a:avLst/>
          </a:prstGeom>
        </p:spPr>
      </p:pic>
    </p:spTree>
    <p:extLst>
      <p:ext uri="{BB962C8B-B14F-4D97-AF65-F5344CB8AC3E}">
        <p14:creationId xmlns:p14="http://schemas.microsoft.com/office/powerpoint/2010/main" val="1402681732"/>
      </p:ext>
    </p:extLst>
  </p:cSld>
  <p:clrMapOvr>
    <a:masterClrMapping/>
  </p:clrMapOvr>
  <p:transition/>
</p:sld>
</file>

<file path=ppt/theme/theme1.xml><?xml version="1.0" encoding="utf-8"?>
<a:theme xmlns:a="http://schemas.openxmlformats.org/drawingml/2006/main" name="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2.xml><?xml version="1.0" encoding="utf-8"?>
<a:theme xmlns:a="http://schemas.openxmlformats.org/drawingml/2006/main" name="Chart Color Templates">
  <a:themeElements>
    <a:clrScheme name="USACE Charts">
      <a:dk1>
        <a:srgbClr val="000000"/>
      </a:dk1>
      <a:lt1>
        <a:srgbClr val="FFFFFF"/>
      </a:lt1>
      <a:dk2>
        <a:srgbClr val="3E6682"/>
      </a:dk2>
      <a:lt2>
        <a:srgbClr val="D9D9D9"/>
      </a:lt2>
      <a:accent1>
        <a:srgbClr val="50771B"/>
      </a:accent1>
      <a:accent2>
        <a:srgbClr val="FCAE3B"/>
      </a:accent2>
      <a:accent3>
        <a:srgbClr val="705C38"/>
      </a:accent3>
      <a:accent4>
        <a:srgbClr val="532476"/>
      </a:accent4>
      <a:accent5>
        <a:srgbClr val="DF1F2E"/>
      </a:accent5>
      <a:accent6>
        <a:srgbClr val="82786F"/>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7A4F02DA-9F69-4CE8-8688-F5382440A1E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5494DD6335FB74FA95D5708E9003C46" ma:contentTypeVersion="3" ma:contentTypeDescription="Create a new document." ma:contentTypeScope="" ma:versionID="b29c6ea0647ea1d3b7c680325633ac6b">
  <xsd:schema xmlns:xsd="http://www.w3.org/2001/XMLSchema" xmlns:xs="http://www.w3.org/2001/XMLSchema" xmlns:p="http://schemas.microsoft.com/office/2006/metadata/properties" xmlns:ns2="e86c0487-b88b-44ab-bc5c-d94d479c6d81" targetNamespace="http://schemas.microsoft.com/office/2006/metadata/properties" ma:root="true" ma:fieldsID="b2a9f9dcf7a7ebef869bc36bff5edbf7" ns2:_="">
    <xsd:import namespace="e86c0487-b88b-44ab-bc5c-d94d479c6d8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6c0487-b88b-44ab-bc5c-d94d479c6d8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8C2CD5-50C2-4A7C-996A-3D6312B83669}">
  <ds:schemaRefs>
    <ds:schemaRef ds:uri="http://purl.org/dc/dcmitype/"/>
    <ds:schemaRef ds:uri="http://schemas.microsoft.com/office/2006/documentManagement/types"/>
    <ds:schemaRef ds:uri="http://purl.org/dc/elements/1.1/"/>
    <ds:schemaRef ds:uri="e86c0487-b88b-44ab-bc5c-d94d479c6d81"/>
    <ds:schemaRef ds:uri="http://purl.org/dc/terms/"/>
    <ds:schemaRef ds:uri="http://schemas.openxmlformats.org/package/2006/metadata/core-properties"/>
    <ds:schemaRef ds:uri="http://www.w3.org/XML/1998/namespace"/>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9D79CCB6-86F6-4508-B6B4-CBA0C6B7B4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6c0487-b88b-44ab-bc5c-d94d479c6d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CAE72E-856B-4DF4-A9F6-93C41667E9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19487</TotalTime>
  <Words>328</Words>
  <Application>Microsoft Office PowerPoint</Application>
  <PresentationFormat>Widescreen</PresentationFormat>
  <Paragraphs>48</Paragraphs>
  <Slides>11</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Courier New</vt:lpstr>
      <vt:lpstr>Content Templates</vt:lpstr>
      <vt:lpstr>Chart Color Templates</vt:lpstr>
      <vt:lpstr>Libby dam water management March 2024 kvri update </vt:lpstr>
      <vt:lpstr>PowerPoint Presentation</vt:lpstr>
      <vt:lpstr>Snow Water equivalent </vt:lpstr>
      <vt:lpstr>Unofficial Water Supply Forecast (April Earlybird 2024) – Dry remainder of month</vt:lpstr>
      <vt:lpstr>PowerPoint Presentation</vt:lpstr>
      <vt:lpstr>PowerPoint Presentation</vt:lpstr>
      <vt:lpstr>Weather this week</vt:lpstr>
      <vt:lpstr>Weather this week</vt:lpstr>
      <vt:lpstr>Week two outlook</vt:lpstr>
      <vt:lpstr>Questions?</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ELW</dc:creator>
  <cp:lastModifiedBy>Basdekas, Leon CIV USARMY CENWS (USA)</cp:lastModifiedBy>
  <cp:revision>506</cp:revision>
  <cp:lastPrinted>2020-11-24T00:57:26Z</cp:lastPrinted>
  <dcterms:created xsi:type="dcterms:W3CDTF">2017-02-20T05:10:01Z</dcterms:created>
  <dcterms:modified xsi:type="dcterms:W3CDTF">2024-03-18T20:41:10Z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0x01010065494DD6335FB74FA95D5708E9003C46</vt:lpwstr>
  </property>
</Properties>
</file>